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660" r:id="rId3"/>
    <p:sldMasterId id="2147483672" r:id="rId4"/>
  </p:sldMasterIdLst>
  <p:sldIdLst>
    <p:sldId id="256" r:id="rId5"/>
    <p:sldId id="260" r:id="rId6"/>
    <p:sldId id="262" r:id="rId7"/>
    <p:sldId id="261" r:id="rId8"/>
    <p:sldId id="259" r:id="rId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6" autoAdjust="0"/>
    <p:restoredTop sz="94660"/>
  </p:normalViewPr>
  <p:slideViewPr>
    <p:cSldViewPr snapToGrid="0">
      <p:cViewPr varScale="1">
        <p:scale>
          <a:sx n="110" d="100"/>
          <a:sy n="110" d="100"/>
        </p:scale>
        <p:origin x="26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ella Polinari" userId="ced54bc5-e3d9-4b5e-92ed-70c5bd01b982" providerId="ADAL" clId="{27505FAA-82E4-43B2-87BA-DF6BC3948D46}"/>
    <pc:docChg chg="modSld">
      <pc:chgData name="Antonella Polinari" userId="ced54bc5-e3d9-4b5e-92ed-70c5bd01b982" providerId="ADAL" clId="{27505FAA-82E4-43B2-87BA-DF6BC3948D46}" dt="2024-12-09T09:33:06.382" v="0" actId="255"/>
      <pc:docMkLst>
        <pc:docMk/>
      </pc:docMkLst>
      <pc:sldChg chg="modSp mod">
        <pc:chgData name="Antonella Polinari" userId="ced54bc5-e3d9-4b5e-92ed-70c5bd01b982" providerId="ADAL" clId="{27505FAA-82E4-43B2-87BA-DF6BC3948D46}" dt="2024-12-09T09:33:06.382" v="0" actId="255"/>
        <pc:sldMkLst>
          <pc:docMk/>
          <pc:sldMk cId="2141566459" sldId="256"/>
        </pc:sldMkLst>
        <pc:spChg chg="mod">
          <ac:chgData name="Antonella Polinari" userId="ced54bc5-e3d9-4b5e-92ed-70c5bd01b982" providerId="ADAL" clId="{27505FAA-82E4-43B2-87BA-DF6BC3948D46}" dt="2024-12-09T09:33:06.382" v="0" actId="255"/>
          <ac:spMkLst>
            <pc:docMk/>
            <pc:sldMk cId="2141566459" sldId="256"/>
            <ac:spMk id="4" creationId="{AC634569-5BE5-4C7A-BA36-5C342ABBEC8A}"/>
          </ac:spMkLst>
        </pc:spChg>
      </pc:sldChg>
    </pc:docChg>
  </pc:docChgLst>
  <pc:docChgLst>
    <pc:chgData name="Antonella Polinari" userId="ced54bc5-e3d9-4b5e-92ed-70c5bd01b982" providerId="ADAL" clId="{77C3573B-77BD-40A4-8DEC-950A193F0038}"/>
    <pc:docChg chg="modSld">
      <pc:chgData name="Antonella Polinari" userId="ced54bc5-e3d9-4b5e-92ed-70c5bd01b982" providerId="ADAL" clId="{77C3573B-77BD-40A4-8DEC-950A193F0038}" dt="2024-12-03T11:44:24.285" v="3" actId="20577"/>
      <pc:docMkLst>
        <pc:docMk/>
      </pc:docMkLst>
      <pc:sldChg chg="modSp mod">
        <pc:chgData name="Antonella Polinari" userId="ced54bc5-e3d9-4b5e-92ed-70c5bd01b982" providerId="ADAL" clId="{77C3573B-77BD-40A4-8DEC-950A193F0038}" dt="2024-12-03T11:44:24.285" v="3" actId="20577"/>
        <pc:sldMkLst>
          <pc:docMk/>
          <pc:sldMk cId="2141566459" sldId="256"/>
        </pc:sldMkLst>
        <pc:spChg chg="mod">
          <ac:chgData name="Antonella Polinari" userId="ced54bc5-e3d9-4b5e-92ed-70c5bd01b982" providerId="ADAL" clId="{77C3573B-77BD-40A4-8DEC-950A193F0038}" dt="2024-12-03T11:44:24.285" v="3" actId="20577"/>
          <ac:spMkLst>
            <pc:docMk/>
            <pc:sldMk cId="2141566459" sldId="256"/>
            <ac:spMk id="5" creationId="{5C5D4497-E8FA-45AA-8AAE-B508310B45A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4B345-E9B1-4F1E-AB87-A2E6E354994B}"/>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E5E32685-8416-4CA6-89A8-96A265C9A77E}"/>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FC169836-D72D-446F-B6F0-97F5BA1CFD33}"/>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3F23081B-F937-481C-89D4-22274841140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F7B9BE69-FB47-4D6A-B865-AE4C7A7F1BBE}"/>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491614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5CC15-9D3F-4FFF-9B42-17DD1F29362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8C228C9-E528-41B6-974E-3CA79CBD227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95575690-9DE0-4F2E-B0F0-279214E2F966}"/>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6B5AF0A6-3B02-4F9F-B89D-E8C51258859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ED63178E-9229-4C48-B76B-AFD9E4D859FB}"/>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2769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A65277-5E51-40F7-B6FC-3EBECD5951AF}"/>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E03FA294-B553-4207-A561-517725F85BB7}"/>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C510F41-79A7-4D7C-83A7-EBEFDDFF227A}"/>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E85EA283-2607-458E-AC41-F6E38A23099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96FC2D73-F524-46BA-AD5F-7479B6B3EC57}"/>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639149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2BAA0-D639-4056-B404-72B9032B90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F9523EDE-3D6C-4FE2-93D8-F677F2EEC4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A46ED733-B245-4EB7-8335-1A8E57806AE0}"/>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0FE8EF68-CEF0-4B3E-A9E5-ACC83B54E04E}"/>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D6AEA431-A62E-42E1-B7E5-3CFBCBA02439}"/>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8981170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AC3F0-818D-4553-AA08-14A249827B82}"/>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EDD3AB6F-04ED-44D3-8E10-6A4ECE61E7F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C618B61C-C7C0-4DB8-973D-26A687C1356B}"/>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FD9FD164-5C68-4529-9F95-5DD51F24A97C}"/>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58E068D5-CA2E-45EE-A6E9-1BCF63878B5A}"/>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558900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0E9D7-066B-4830-97A4-EEA51D6F50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21DA2E40-1DE2-472C-A3D0-19981DFF84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A4FABC-EE58-475C-9C8C-F3A37DB2BA4C}"/>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9F971DAE-3707-4217-BBCF-1C9DC283FB16}"/>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17A0F03-D5EE-426D-85B0-0C479BE2A0D7}"/>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47938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D225E-B1F8-4685-84AA-FD3AA92EBE8E}"/>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07F93395-879F-415D-8FE8-DC45BEF9353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86EF2D1C-6557-40E9-AD4C-F1992D735D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215DA208-FD41-4DC5-BC09-9D3AE54652D2}"/>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6" name="Footer Placeholder 5">
            <a:extLst>
              <a:ext uri="{FF2B5EF4-FFF2-40B4-BE49-F238E27FC236}">
                <a16:creationId xmlns:a16="http://schemas.microsoft.com/office/drawing/2014/main" id="{C4F6D309-E753-42BB-9888-52DAADEC4AC8}"/>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6395D9D-52EC-4DE3-ACE3-A5C306B6EC9B}"/>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678268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F562B-2764-4280-8A4D-9BCC54CED986}"/>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84FDE873-99F1-47E1-AB0A-CDE57BB260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12234A-8E59-49BA-AB00-941DF60E520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5B02323F-DADF-4870-B188-5BB59B0C2C3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655B21C-C570-42F1-B41C-D0DE023EF7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3F4E2CBD-9DE7-4AE9-9138-C0AD2490DC4D}"/>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8" name="Footer Placeholder 7">
            <a:extLst>
              <a:ext uri="{FF2B5EF4-FFF2-40B4-BE49-F238E27FC236}">
                <a16:creationId xmlns:a16="http://schemas.microsoft.com/office/drawing/2014/main" id="{EC0B4D44-C3D2-48EA-BBCF-F95DE50D5F41}"/>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514F5AC5-4E95-4F17-A42B-E462C6CD7097}"/>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965264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F474D-A97D-4C3B-AF55-026BEC1142A9}"/>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8652F397-6D61-4F08-B5B8-D10F44427C79}"/>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4" name="Footer Placeholder 3">
            <a:extLst>
              <a:ext uri="{FF2B5EF4-FFF2-40B4-BE49-F238E27FC236}">
                <a16:creationId xmlns:a16="http://schemas.microsoft.com/office/drawing/2014/main" id="{7F9D8A5D-158B-481B-B724-64B2349E042E}"/>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5D474F16-7282-41BA-8C1A-49B4E831882F}"/>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2845369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67031E-ACDB-4397-BEF1-9CE21CE3619A}"/>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3" name="Footer Placeholder 2">
            <a:extLst>
              <a:ext uri="{FF2B5EF4-FFF2-40B4-BE49-F238E27FC236}">
                <a16:creationId xmlns:a16="http://schemas.microsoft.com/office/drawing/2014/main" id="{DFBE8257-9E69-4DC0-87F6-5548661A007F}"/>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16B60DD1-D4CA-4A9B-84E9-5D0D2916B59F}"/>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5969729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6F384-91B1-45F5-A924-330CFD7B25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71C47799-D451-4203-B12B-CD55F615B4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2F3C39E9-0244-48D2-9797-1799FE66D7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967C90-045E-4937-B756-FD4BFB952C21}"/>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6" name="Footer Placeholder 5">
            <a:extLst>
              <a:ext uri="{FF2B5EF4-FFF2-40B4-BE49-F238E27FC236}">
                <a16:creationId xmlns:a16="http://schemas.microsoft.com/office/drawing/2014/main" id="{4D228C0F-FE77-47B1-874F-DEBB803A0424}"/>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1FD5B9AF-3E3A-4D48-A6AC-93061DB97553}"/>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957380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282F3-2742-44D1-A3FC-A80AA5FA5C3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E14D2229-93F9-4064-A5EE-EC10792B12C4}"/>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2C6349EA-BACC-4CC3-A4F6-CAEBCB547194}"/>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3CF962D0-34E6-42F1-9B1E-1001C520D001}"/>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15EFF3C-70B2-4B5B-9131-F82546E35413}"/>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1760553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BCD10-64C0-4183-ADD6-A6E8EA6851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EFCBDE3B-8E7E-4687-B688-AEFB2295A4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257FA74A-2D2B-4B19-9362-A3C9F4FA14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8291F2-6D8E-4090-886E-4B00BEBF17C4}"/>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6" name="Footer Placeholder 5">
            <a:extLst>
              <a:ext uri="{FF2B5EF4-FFF2-40B4-BE49-F238E27FC236}">
                <a16:creationId xmlns:a16="http://schemas.microsoft.com/office/drawing/2014/main" id="{7BE6F102-4351-4A8A-9EE4-D1CD9FD43D0B}"/>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FC081972-588E-491D-8481-312D521F9F93}"/>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3867625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5EF65-7038-4C1F-9087-2E6B1767AAFB}"/>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15F578C2-5F8A-4BD2-B78A-57947DC6871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1102D24-D9CE-4D49-A988-EF25179133F7}"/>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2522FD5F-60B4-44FF-B656-372E1DBF182F}"/>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C98ED8EE-366B-4FBD-97A7-9A528B089648}"/>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672820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0FC8AB-89A9-4107-AB89-DD78B9A3B06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72F9343-2176-4032-BCF7-59A32631D52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BDB4F015-9069-4F02-936D-CAFCAD5969DA}"/>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BCA98B2D-7DDC-4520-BE3A-60DF82C2A3D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B3CB9587-2DA2-426C-BC59-627D5591C158}"/>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6652822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61DE4-CC4A-465C-B4EC-8305C70A7B3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A6C690B0-4B30-46C2-AE7A-9A1EF1DEA6C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Tree>
    <p:extLst>
      <p:ext uri="{BB962C8B-B14F-4D97-AF65-F5344CB8AC3E}">
        <p14:creationId xmlns:p14="http://schemas.microsoft.com/office/powerpoint/2010/main" val="3031438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2AE31-36BD-4FA9-81B9-4CC7DA98AAB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5F01B335-3FD0-4BFD-A6A1-5C4F333F574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8FBE26A3-107F-4741-8A1D-DE17C34FB1A4}"/>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E84E4350-51C1-4D17-ADB9-3542CA2A0858}"/>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746CDF9-E388-47CF-A01E-AB0C1807DBD0}"/>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7559904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C1E89-81E0-4601-A647-0787C16A5E6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5AB1C997-5924-4BCF-BA36-AACE766AA71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9559C3D-1BC0-469B-B0DB-4120E4AB9A7F}"/>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7D2857DE-03E3-4EFB-A330-03B4ECEE4219}"/>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5B85E98-FEBA-42AB-A08B-9A3B7E915BBB}"/>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6247280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D69D0-C19D-4D7A-9E7B-2D3B3D12736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58A0D313-897A-49ED-A2B6-7602B359F186}"/>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794662F0-0EEF-41DA-B7D8-10EB0028DF5A}"/>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7D707A5E-BE0D-4BF1-A9D8-705446DDAA7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6" name="Footer Placeholder 5">
            <a:extLst>
              <a:ext uri="{FF2B5EF4-FFF2-40B4-BE49-F238E27FC236}">
                <a16:creationId xmlns:a16="http://schemas.microsoft.com/office/drawing/2014/main" id="{B4B2D42B-09C4-4B6E-9E52-6B4D910E3CA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A458E2D2-9B16-42D2-B55D-57B95CEC78CE}"/>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1291292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47D35-1EDD-40A7-9577-16703F154986}"/>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5154B0A0-A982-4701-8EE4-88BD611BB2B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239E992-AD5A-4B67-9A24-04974A273E8A}"/>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E19EBBB1-2DDE-4589-A211-BF9B40B9C73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BEAFEC-9406-4BA2-ABFE-5C94154F84DA}"/>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03A17E78-D2C5-4BAC-AEF6-B49C15DE9D45}"/>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8" name="Footer Placeholder 7">
            <a:extLst>
              <a:ext uri="{FF2B5EF4-FFF2-40B4-BE49-F238E27FC236}">
                <a16:creationId xmlns:a16="http://schemas.microsoft.com/office/drawing/2014/main" id="{6E7899C1-D0C0-4F13-BBD5-05AF11BCC02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lide Number Placeholder 8">
            <a:extLst>
              <a:ext uri="{FF2B5EF4-FFF2-40B4-BE49-F238E27FC236}">
                <a16:creationId xmlns:a16="http://schemas.microsoft.com/office/drawing/2014/main" id="{AF29E527-941C-4A7D-A586-3DFA9306C93E}"/>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6990150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BA1DE-DB1E-4801-A514-2D8CFDA31B9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33632D29-E0AB-4678-AF92-4B2E6B7A5B0B}"/>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4" name="Footer Placeholder 3">
            <a:extLst>
              <a:ext uri="{FF2B5EF4-FFF2-40B4-BE49-F238E27FC236}">
                <a16:creationId xmlns:a16="http://schemas.microsoft.com/office/drawing/2014/main" id="{F71B9AE7-D465-4A06-8288-B35B4826C0D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lide Number Placeholder 4">
            <a:extLst>
              <a:ext uri="{FF2B5EF4-FFF2-40B4-BE49-F238E27FC236}">
                <a16:creationId xmlns:a16="http://schemas.microsoft.com/office/drawing/2014/main" id="{39939D6B-14E5-40F6-8EEE-0BFBC0AE5730}"/>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9033877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1CAD00-8B20-4EA4-A4F9-73A9FFBC30B3}"/>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3" name="Footer Placeholder 2">
            <a:extLst>
              <a:ext uri="{FF2B5EF4-FFF2-40B4-BE49-F238E27FC236}">
                <a16:creationId xmlns:a16="http://schemas.microsoft.com/office/drawing/2014/main" id="{1D7B0A96-C3CC-4D42-AEA2-2ECB374035DC}"/>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lide Number Placeholder 3">
            <a:extLst>
              <a:ext uri="{FF2B5EF4-FFF2-40B4-BE49-F238E27FC236}">
                <a16:creationId xmlns:a16="http://schemas.microsoft.com/office/drawing/2014/main" id="{33DF0FDE-6B1B-4ED9-A0F2-5CCD563FCD93}"/>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143696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00A7C-B963-47B1-8F17-A36A61B0A02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D0D88B51-FAE2-4901-8FEC-34569AE5C67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EEED4E-6EBD-4B1A-9CC5-18ED0DBB21B5}"/>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8980ED83-E306-4967-AB47-0385E7721764}"/>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2BB52320-709B-4627-AFD0-6CC6F6409254}"/>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6605211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AA110-D404-4E59-B93D-BD85C0D374C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CF56BB7C-C436-4D78-A5E5-23FDDAE87300}"/>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CB8F2DC1-A92E-4E2D-B366-8978611E2A9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683B48-6679-45EF-B8B7-46AA9A54408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6" name="Footer Placeholder 5">
            <a:extLst>
              <a:ext uri="{FF2B5EF4-FFF2-40B4-BE49-F238E27FC236}">
                <a16:creationId xmlns:a16="http://schemas.microsoft.com/office/drawing/2014/main" id="{694F8732-8EFB-4ACC-ABAD-82C0C0B89E0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C118995-76A8-4FD3-B0CF-DF6BF0035939}"/>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2490112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0F452-9E77-428A-B39A-9C818B310C3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FE003940-CFEC-4CAE-B935-0BE1B35C56F2}"/>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CF31E5BD-EB10-41D7-AFF4-0C46C09EF5D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AAE077-C058-47E1-9BA7-E23CEB995201}"/>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6" name="Footer Placeholder 5">
            <a:extLst>
              <a:ext uri="{FF2B5EF4-FFF2-40B4-BE49-F238E27FC236}">
                <a16:creationId xmlns:a16="http://schemas.microsoft.com/office/drawing/2014/main" id="{3C290F89-6B1B-4E2B-8B73-947FC8A78D6E}"/>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FC3AE822-8631-4CCE-9075-70363CA23D86}"/>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4771184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8C1EC-49D9-4D0D-8E7D-F2335A29374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C7E3CC2-B50A-4311-9FE3-FBE997FC8F00}"/>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63835EE2-704D-4B57-8257-B7D5011CD6F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A43F71A0-70BC-4209-AE16-CF8016AFAA8B}"/>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07632B72-BB82-42EB-8222-00F64015B41C}"/>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28798545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49C53B-A0AF-4ED9-89FE-111867F9C389}"/>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45A6CB87-0EAE-4BA8-9075-C91220DC8422}"/>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64AE24D4-BBCB-486E-8B47-D47D4B0DFAD1}"/>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D55CD29A-7785-4A0D-94F2-E32B6116056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09081C2F-DBA5-4273-8405-0F49E7FD009F}"/>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8191144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4FD26-5AF6-4C81-89C7-D9FE4F35E3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7D2891A7-C845-4924-8533-D9752DA797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9F0AFD45-7D23-4E8F-AE20-B1B5F24F84FB}"/>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F8F98DCE-9871-41DA-A5E8-0257DD03E11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D96D7DE-B9DC-4FBD-99EA-002B797701A7}"/>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5511866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6E3CF-4F82-4AAD-84ED-2EB750A209EB}"/>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37F48670-C7F2-40DF-B16D-B5F900F626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A412F14-6966-453E-B4AB-D7685FD3BD6A}"/>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07F935F4-7029-4F00-9498-143DD0E2FE39}"/>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696DB486-98C5-4573-A6D7-71C35612458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7410628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1FC77-DE14-4AED-B771-4A71E4E03B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D844E640-8FC8-4E28-A203-FB656D8FAA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6F17D6-489B-484E-A9F1-D09422E10AD2}"/>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4A573BD5-7744-4CA3-A7F6-B86E800F50E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4B34AF69-A3F3-47FE-A0D2-052DEB4D8E14}"/>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257321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730A7-B03E-4DD6-9603-CD5770CF0432}"/>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08EBAF7D-B3AC-4797-A3A6-F2B4D086EBB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4FCDB80F-E1C3-4BED-90FD-627C5864CB0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ED667229-452F-46AF-8AC1-7C75F5F192A6}"/>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6" name="Footer Placeholder 5">
            <a:extLst>
              <a:ext uri="{FF2B5EF4-FFF2-40B4-BE49-F238E27FC236}">
                <a16:creationId xmlns:a16="http://schemas.microsoft.com/office/drawing/2014/main" id="{CF1CD9AF-E3F1-4299-BA7D-C987C243D9EE}"/>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505E456-668A-4089-9149-7CCD892FE057}"/>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3916707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AB157-60DE-4AEB-B59F-6511C8D961C8}"/>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26284643-3C22-40E5-859A-91B7090093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1C9D7A-6BD9-4BE5-8654-A7B1875E9F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14085384-0EE0-4BCB-84E2-B9D235CF20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A00559-4F3A-4D98-B52E-F8A9ECFE34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6C7EA145-80DF-4C66-A8BC-615C1CD2C68A}"/>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8" name="Footer Placeholder 7">
            <a:extLst>
              <a:ext uri="{FF2B5EF4-FFF2-40B4-BE49-F238E27FC236}">
                <a16:creationId xmlns:a16="http://schemas.microsoft.com/office/drawing/2014/main" id="{618D333A-B50E-498D-979A-4A454D1E78FB}"/>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5C8F5CD9-D7B5-45D8-9D69-4E22226E346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2279636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8E98B-69A5-4E19-9949-83F1B8B10C32}"/>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07C49071-077B-4042-B227-FDE6F7310CCD}"/>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4" name="Footer Placeholder 3">
            <a:extLst>
              <a:ext uri="{FF2B5EF4-FFF2-40B4-BE49-F238E27FC236}">
                <a16:creationId xmlns:a16="http://schemas.microsoft.com/office/drawing/2014/main" id="{202B0C29-0237-485E-B9DD-47CBEF030CBB}"/>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8E74568E-A830-474E-B9D1-256C9246A79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9499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DCD5-B4B8-4A7A-949F-FCCC4884E35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35F9C226-38BD-4C9C-A473-9D97881010C0}"/>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2B0922AF-AB79-4FCF-B6DF-D4D55064AE4B}"/>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707CB887-CB76-43B1-98AE-51C6FFDE51D3}"/>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6" name="Footer Placeholder 5">
            <a:extLst>
              <a:ext uri="{FF2B5EF4-FFF2-40B4-BE49-F238E27FC236}">
                <a16:creationId xmlns:a16="http://schemas.microsoft.com/office/drawing/2014/main" id="{6CA8F967-87E4-4A3F-A9CA-E7AD97B6164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1A0B1407-CA8B-462D-9CC5-44005FA19FEC}"/>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3546258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1C89D8-E78D-425A-A38D-CDC5F9BA1D38}"/>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3" name="Footer Placeholder 2">
            <a:extLst>
              <a:ext uri="{FF2B5EF4-FFF2-40B4-BE49-F238E27FC236}">
                <a16:creationId xmlns:a16="http://schemas.microsoft.com/office/drawing/2014/main" id="{80FF7163-E0E1-4109-8059-21BB3067BF4C}"/>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89AB9A38-7970-4DD2-9F15-E60A29DE4EE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0006879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C7BBA-A044-4663-BB83-044C4A55A5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3039BF49-5A52-41AF-9FFF-C64CC480AC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086C8DCA-BBE5-45ED-8333-9EFF26D2FD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493E95-5D8D-4D6D-BF09-FCF779BB1BBC}"/>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6" name="Footer Placeholder 5">
            <a:extLst>
              <a:ext uri="{FF2B5EF4-FFF2-40B4-BE49-F238E27FC236}">
                <a16:creationId xmlns:a16="http://schemas.microsoft.com/office/drawing/2014/main" id="{55E62CDC-650E-4FB3-B187-23C4937DA6BC}"/>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59C31F74-25F7-4372-B1F6-FEA7C9B81603}"/>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5151089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E7510-57AA-41E8-AD40-07FB65D426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7C330E4D-2BFE-466B-A618-15216CFB5C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811AE165-B4EA-4BE6-8AEC-930EF72E95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3EA673-408D-49FA-AE8C-02E7FFC4430D}"/>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6" name="Footer Placeholder 5">
            <a:extLst>
              <a:ext uri="{FF2B5EF4-FFF2-40B4-BE49-F238E27FC236}">
                <a16:creationId xmlns:a16="http://schemas.microsoft.com/office/drawing/2014/main" id="{A83D9A5D-6914-41BA-B64B-791A460F9A81}"/>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B88DC5AF-EA7E-4AA1-956A-346C3278E8F5}"/>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7268034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048D3-A529-44D2-B190-4B2F71AFCD8E}"/>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96723F80-2A7A-4847-838B-934A2C88620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B688CA66-5F2A-4DDE-9D4A-FAE124DBD250}"/>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BC4B4056-EF38-4A4A-860C-85DF105336F0}"/>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46F63B1F-6D05-4087-88A3-2EDB50D97078}"/>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4548806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B9938D-C4E9-440C-A938-AABE42A75B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A95C68FD-EB9D-4385-8782-E67195BE7C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330039CA-2453-4EB1-B152-98E61A638A94}"/>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E99C236C-359C-4BFB-B90A-765D734AEE69}"/>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B47F0103-6B41-49EE-8131-A40E99680A22}"/>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46906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D12CE-6A28-476C-82D8-7342E500124B}"/>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FB898506-62F5-4439-8268-37B30DF6FAA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6A6934-F72C-45CA-83F6-8A62FC445752}"/>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BF928325-C6A9-4D39-9CAA-CC46E20E61A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25B6AF-7021-41BB-B1C8-7549DBD26B21}"/>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A4DF588B-FD79-4ED8-846B-81F9373C85DA}"/>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8" name="Footer Placeholder 7">
            <a:extLst>
              <a:ext uri="{FF2B5EF4-FFF2-40B4-BE49-F238E27FC236}">
                <a16:creationId xmlns:a16="http://schemas.microsoft.com/office/drawing/2014/main" id="{44B0A32F-D65E-41C7-AB41-64D901F7ACFE}"/>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lide Number Placeholder 8">
            <a:extLst>
              <a:ext uri="{FF2B5EF4-FFF2-40B4-BE49-F238E27FC236}">
                <a16:creationId xmlns:a16="http://schemas.microsoft.com/office/drawing/2014/main" id="{922A1F34-7BE8-457C-916F-D0CEC91A0A52}"/>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4022621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92ED1-1BC9-43B6-97F9-CAD0008E8ED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32C7C40E-E2DE-4223-9FD8-F7C26816AC3F}"/>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4" name="Footer Placeholder 3">
            <a:extLst>
              <a:ext uri="{FF2B5EF4-FFF2-40B4-BE49-F238E27FC236}">
                <a16:creationId xmlns:a16="http://schemas.microsoft.com/office/drawing/2014/main" id="{07A34953-019A-4A27-97E1-EAE695A0B22D}"/>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lide Number Placeholder 4">
            <a:extLst>
              <a:ext uri="{FF2B5EF4-FFF2-40B4-BE49-F238E27FC236}">
                <a16:creationId xmlns:a16="http://schemas.microsoft.com/office/drawing/2014/main" id="{FBBCBD81-CBA1-4740-8303-6D0114C59F68}"/>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4075329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6918A8-109E-411A-ABD7-9E8A14B93AAF}"/>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3" name="Footer Placeholder 2">
            <a:extLst>
              <a:ext uri="{FF2B5EF4-FFF2-40B4-BE49-F238E27FC236}">
                <a16:creationId xmlns:a16="http://schemas.microsoft.com/office/drawing/2014/main" id="{A776FB05-56C5-4038-9E21-46A7A6BA530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lide Number Placeholder 3">
            <a:extLst>
              <a:ext uri="{FF2B5EF4-FFF2-40B4-BE49-F238E27FC236}">
                <a16:creationId xmlns:a16="http://schemas.microsoft.com/office/drawing/2014/main" id="{5ADEEA11-D365-4B32-9826-04A65AA6E0F3}"/>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600249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AA6FA-5337-403B-8CF3-40A3394A479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76CAE12B-C0EB-4E71-B0D7-E5B1635457A9}"/>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29CBDBF9-509F-41CC-8BAE-B739544ABC6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EEB104-49CC-4BE5-BC70-BA7B43D0A97D}"/>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6" name="Footer Placeholder 5">
            <a:extLst>
              <a:ext uri="{FF2B5EF4-FFF2-40B4-BE49-F238E27FC236}">
                <a16:creationId xmlns:a16="http://schemas.microsoft.com/office/drawing/2014/main" id="{A4CC788E-B14F-4E94-82D8-D5C2754E504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28B7702-1868-4160-AB8A-84895B15A007}"/>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161408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7345A-B7C9-486E-B036-2391F235971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65ED20B8-77E6-4692-BBD1-426786A279D7}"/>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01D8E5E2-1086-41DF-BFCD-AA455981333E}"/>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CD3BC9-BBA2-4FFF-A833-AC16B6C74D54}"/>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6" name="Footer Placeholder 5">
            <a:extLst>
              <a:ext uri="{FF2B5EF4-FFF2-40B4-BE49-F238E27FC236}">
                <a16:creationId xmlns:a16="http://schemas.microsoft.com/office/drawing/2014/main" id="{2D9D69D5-718F-48A6-A48D-F734F2A73D7A}"/>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6283F95-5AB7-40C2-B7A3-1DADD478F49D}"/>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755416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emf"/><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A picture containing text, screenshot, graphic design, graphics&#10;&#10;Description automatically generated">
            <a:extLst>
              <a:ext uri="{FF2B5EF4-FFF2-40B4-BE49-F238E27FC236}">
                <a16:creationId xmlns:a16="http://schemas.microsoft.com/office/drawing/2014/main" id="{70FDE585-9531-4B58-95A9-3FE1ABDE89E3}"/>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4584" t="5147" r="5499"/>
          <a:stretch/>
        </p:blipFill>
        <p:spPr>
          <a:xfrm>
            <a:off x="0" y="0"/>
            <a:ext cx="12192000" cy="6858000"/>
          </a:xfrm>
          <a:prstGeom prst="rect">
            <a:avLst/>
          </a:prstGeom>
        </p:spPr>
      </p:pic>
    </p:spTree>
    <p:extLst>
      <p:ext uri="{BB962C8B-B14F-4D97-AF65-F5344CB8AC3E}">
        <p14:creationId xmlns:p14="http://schemas.microsoft.com/office/powerpoint/2010/main" val="29833978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C33C1B-8F5E-4C39-B304-11BAA54A83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B0A3A309-5662-44F9-91DF-785855A4A4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70C12E94-3042-4B2F-AAD3-3ACB5736B3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F33ED4E8-1806-47A3-8C01-1439A0579E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CDFD9440-BD48-4C18-84EE-518A1B8F7E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655D3D-19B3-4393-B6E9-CD8D1D51785E}" type="slidenum">
              <a:rPr lang="it-IT" smtClean="0"/>
              <a:t>‹N›</a:t>
            </a:fld>
            <a:endParaRPr lang="it-IT"/>
          </a:p>
        </p:txBody>
      </p:sp>
      <p:pic>
        <p:nvPicPr>
          <p:cNvPr id="7" name="Picture 6" descr="A picture containing text, sky, screenshot&#10;&#10;Description automatically generated">
            <a:extLst>
              <a:ext uri="{FF2B5EF4-FFF2-40B4-BE49-F238E27FC236}">
                <a16:creationId xmlns:a16="http://schemas.microsoft.com/office/drawing/2014/main" id="{B502555E-F45A-452E-8B51-9C8E7683C7F7}"/>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4462" t="4860" r="5348"/>
          <a:stretch/>
        </p:blipFill>
        <p:spPr>
          <a:xfrm>
            <a:off x="0" y="0"/>
            <a:ext cx="12192000" cy="6858000"/>
          </a:xfrm>
          <a:prstGeom prst="rect">
            <a:avLst/>
          </a:prstGeom>
        </p:spPr>
      </p:pic>
    </p:spTree>
    <p:extLst>
      <p:ext uri="{BB962C8B-B14F-4D97-AF65-F5344CB8AC3E}">
        <p14:creationId xmlns:p14="http://schemas.microsoft.com/office/powerpoint/2010/main" val="269030962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magine 3">
            <a:extLst>
              <a:ext uri="{FF2B5EF4-FFF2-40B4-BE49-F238E27FC236}">
                <a16:creationId xmlns:a16="http://schemas.microsoft.com/office/drawing/2014/main" id="{44DD9668-F317-4145-88F8-C0FCA9A49E8A}"/>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t="69564" b="24773"/>
          <a:stretch/>
        </p:blipFill>
        <p:spPr bwMode="auto">
          <a:xfrm>
            <a:off x="0" y="5881357"/>
            <a:ext cx="12192000" cy="976643"/>
          </a:xfrm>
          <a:prstGeom prst="rect">
            <a:avLst/>
          </a:prstGeom>
          <a:ln>
            <a:noFill/>
          </a:ln>
          <a:extLst>
            <a:ext uri="{53640926-AAD7-44D8-BBD7-CCE9431645EC}">
              <a14:shadowObscured xmlns:a14="http://schemas.microsoft.com/office/drawing/2010/main"/>
            </a:ext>
          </a:extLst>
        </p:spPr>
      </p:pic>
      <p:pic>
        <p:nvPicPr>
          <p:cNvPr id="8" name="Immagine 1">
            <a:extLst>
              <a:ext uri="{FF2B5EF4-FFF2-40B4-BE49-F238E27FC236}">
                <a16:creationId xmlns:a16="http://schemas.microsoft.com/office/drawing/2014/main" id="{BD81BE5F-8FBF-4DFE-96AE-548ED356D523}"/>
              </a:ext>
            </a:extLst>
          </p:cNvPr>
          <p:cNvPicPr>
            <a:picLocks noChangeAspect="1"/>
          </p:cNvPicPr>
          <p:nvPr userDrawn="1"/>
        </p:nvPicPr>
        <p:blipFill>
          <a:blip r:embed="rId14"/>
          <a:stretch>
            <a:fillRect/>
          </a:stretch>
        </p:blipFill>
        <p:spPr>
          <a:xfrm>
            <a:off x="2753422" y="6171665"/>
            <a:ext cx="6939800" cy="396025"/>
          </a:xfrm>
          <a:prstGeom prst="rect">
            <a:avLst/>
          </a:prstGeom>
        </p:spPr>
      </p:pic>
    </p:spTree>
    <p:extLst>
      <p:ext uri="{BB962C8B-B14F-4D97-AF65-F5344CB8AC3E}">
        <p14:creationId xmlns:p14="http://schemas.microsoft.com/office/powerpoint/2010/main" val="34298998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110487-2DA8-4A20-A007-9082737EC9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D601EC9E-C692-49D8-84CB-E6BE427760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E3E0FC1D-4818-44C0-911F-EA3D2BAD64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7655E505-080B-48E3-85ED-9E597933A3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B9A4255B-934C-4B24-908F-8ECEB821575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5B4219-1DDB-4786-AA6C-1A86D3E7BD45}" type="slidenum">
              <a:rPr lang="it-IT" smtClean="0"/>
              <a:t>‹N›</a:t>
            </a:fld>
            <a:endParaRPr lang="it-IT"/>
          </a:p>
        </p:txBody>
      </p:sp>
      <p:pic>
        <p:nvPicPr>
          <p:cNvPr id="7" name="Immagine 1">
            <a:extLst>
              <a:ext uri="{FF2B5EF4-FFF2-40B4-BE49-F238E27FC236}">
                <a16:creationId xmlns:a16="http://schemas.microsoft.com/office/drawing/2014/main" id="{DBCC30AC-D98B-48B3-A984-E041877CEB0D}"/>
              </a:ext>
            </a:extLst>
          </p:cNvPr>
          <p:cNvPicPr>
            <a:picLocks noChangeAspect="1"/>
          </p:cNvPicPr>
          <p:nvPr userDrawn="1"/>
        </p:nvPicPr>
        <p:blipFill>
          <a:blip r:embed="rId13"/>
          <a:stretch>
            <a:fillRect/>
          </a:stretch>
        </p:blipFill>
        <p:spPr>
          <a:xfrm>
            <a:off x="2626100" y="6286472"/>
            <a:ext cx="6939800" cy="396025"/>
          </a:xfrm>
          <a:prstGeom prst="rect">
            <a:avLst/>
          </a:prstGeom>
        </p:spPr>
      </p:pic>
    </p:spTree>
    <p:extLst>
      <p:ext uri="{BB962C8B-B14F-4D97-AF65-F5344CB8AC3E}">
        <p14:creationId xmlns:p14="http://schemas.microsoft.com/office/powerpoint/2010/main" val="14569934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C634569-5BE5-4C7A-BA36-5C342ABBEC8A}"/>
              </a:ext>
            </a:extLst>
          </p:cNvPr>
          <p:cNvSpPr txBox="1"/>
          <p:nvPr/>
        </p:nvSpPr>
        <p:spPr>
          <a:xfrm>
            <a:off x="760842" y="2160972"/>
            <a:ext cx="10817524" cy="1384995"/>
          </a:xfrm>
          <a:prstGeom prst="rect">
            <a:avLst/>
          </a:prstGeom>
          <a:noFill/>
        </p:spPr>
        <p:txBody>
          <a:bodyPr wrap="square" rtlCol="0">
            <a:spAutoFit/>
          </a:bodyPr>
          <a:lstStyle/>
          <a:p>
            <a:pPr algn="ctr"/>
            <a:r>
              <a:rPr lang="it-IT" sz="3600" b="1" dirty="0">
                <a:solidFill>
                  <a:schemeClr val="bg1"/>
                </a:solidFill>
                <a:latin typeface="Gill Sans MT" panose="020B0502020104020203" pitchFamily="34" charset="0"/>
              </a:rPr>
              <a:t>PR FSE+ 2021-2027 – Punto 5.f </a:t>
            </a:r>
            <a:r>
              <a:rPr lang="it-IT" sz="3600" b="1" dirty="0" err="1">
                <a:solidFill>
                  <a:schemeClr val="bg1"/>
                </a:solidFill>
                <a:latin typeface="Gill Sans MT" panose="020B0502020104020203" pitchFamily="34" charset="0"/>
              </a:rPr>
              <a:t>OdG</a:t>
            </a:r>
            <a:endParaRPr lang="it-IT" sz="3600" b="1" dirty="0">
              <a:solidFill>
                <a:schemeClr val="bg1"/>
              </a:solidFill>
              <a:latin typeface="Gill Sans MT" panose="020B0502020104020203" pitchFamily="34" charset="0"/>
            </a:endParaRPr>
          </a:p>
          <a:p>
            <a:pPr algn="ctr"/>
            <a:r>
              <a:rPr lang="it-IT" sz="2400" b="1" dirty="0">
                <a:solidFill>
                  <a:schemeClr val="bg1"/>
                </a:solidFill>
                <a:latin typeface="Gill Sans MT" panose="020B0502020104020203" pitchFamily="34" charset="0"/>
              </a:rPr>
              <a:t>Contributo al superamento delle sfide individuate nelle raccomandazioni specifiche per Paese </a:t>
            </a:r>
          </a:p>
        </p:txBody>
      </p:sp>
      <p:sp>
        <p:nvSpPr>
          <p:cNvPr id="5" name="TextBox 4">
            <a:extLst>
              <a:ext uri="{FF2B5EF4-FFF2-40B4-BE49-F238E27FC236}">
                <a16:creationId xmlns:a16="http://schemas.microsoft.com/office/drawing/2014/main" id="{5C5D4497-E8FA-45AA-8AAE-B508310B45A4}"/>
              </a:ext>
            </a:extLst>
          </p:cNvPr>
          <p:cNvSpPr txBox="1"/>
          <p:nvPr/>
        </p:nvSpPr>
        <p:spPr>
          <a:xfrm>
            <a:off x="2636297" y="3548624"/>
            <a:ext cx="7066615" cy="1200329"/>
          </a:xfrm>
          <a:prstGeom prst="rect">
            <a:avLst/>
          </a:prstGeom>
          <a:noFill/>
        </p:spPr>
        <p:txBody>
          <a:bodyPr wrap="square" rtlCol="0">
            <a:spAutoFit/>
          </a:bodyPr>
          <a:lstStyle/>
          <a:p>
            <a:endParaRPr lang="it-IT" sz="2400" dirty="0">
              <a:solidFill>
                <a:schemeClr val="bg1"/>
              </a:solidFill>
              <a:latin typeface="Gill Sans MT" panose="020B0502020104020203" pitchFamily="34" charset="0"/>
            </a:endParaRPr>
          </a:p>
          <a:p>
            <a:endParaRPr lang="it-IT" sz="2400" dirty="0">
              <a:solidFill>
                <a:schemeClr val="bg1"/>
              </a:solidFill>
              <a:latin typeface="Gill Sans MT" panose="020B0502020104020203" pitchFamily="34" charset="0"/>
            </a:endParaRPr>
          </a:p>
          <a:p>
            <a:pPr algn="just"/>
            <a:r>
              <a:rPr lang="it-IT" sz="2400" dirty="0">
                <a:solidFill>
                  <a:schemeClr val="bg1"/>
                </a:solidFill>
                <a:latin typeface="Gill Sans MT" panose="020B0502020104020203" pitchFamily="34" charset="0"/>
              </a:rPr>
              <a:t>Comitato di Sorveglianza – Roma, 18 dicembre 2025</a:t>
            </a:r>
          </a:p>
        </p:txBody>
      </p:sp>
    </p:spTree>
    <p:extLst>
      <p:ext uri="{BB962C8B-B14F-4D97-AF65-F5344CB8AC3E}">
        <p14:creationId xmlns:p14="http://schemas.microsoft.com/office/powerpoint/2010/main" val="2141566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D5717DA-B2EC-4932-88F4-3A7A3DD83A58}"/>
              </a:ext>
            </a:extLst>
          </p:cNvPr>
          <p:cNvSpPr txBox="1"/>
          <p:nvPr/>
        </p:nvSpPr>
        <p:spPr>
          <a:xfrm>
            <a:off x="354723" y="1244928"/>
            <a:ext cx="11070630" cy="4107278"/>
          </a:xfrm>
          <a:prstGeom prst="rect">
            <a:avLst/>
          </a:prstGeom>
          <a:noFill/>
        </p:spPr>
        <p:txBody>
          <a:bodyPr wrap="square">
            <a:spAutoFit/>
          </a:bodyPr>
          <a:lstStyle/>
          <a:p>
            <a:pPr marL="152400" algn="just">
              <a:lnSpc>
                <a:spcPct val="90000"/>
              </a:lnSpc>
              <a:spcAft>
                <a:spcPts val="500"/>
              </a:spcAft>
              <a:tabLst>
                <a:tab pos="6113780" algn="r"/>
              </a:tabLst>
            </a:pP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Come definito dall’art. 40, par. 1, lett. c del RDC, il </a:t>
            </a:r>
            <a:r>
              <a:rPr lang="it-IT"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CdS</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esamina il contributo del programma al superamento delle sfide individuate nelle pertinenti raccomandazioni specifiche per paese che sono connesse all’attuazione del programma. Per la redazione del Programma, così come nella fase di avvio e messa a regime dello stesso, si è tenuto conto delle raccomandazioni specifiche per Paese (CSR) riferite alle annualità 2019/2020. Nello specifico, le raccomandazioni rilevanti per il FSE+ (CSR 2) toccavano i seguenti aspetti:</a:t>
            </a:r>
          </a:p>
          <a:p>
            <a:pPr marL="152400" algn="just">
              <a:lnSpc>
                <a:spcPct val="90000"/>
              </a:lnSpc>
              <a:spcAft>
                <a:spcPts val="500"/>
              </a:spcAft>
              <a:tabLst>
                <a:tab pos="6113780" algn="r"/>
              </a:tabLst>
            </a:pPr>
            <a:endParaRPr lang="it-IT" sz="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endParaRPr>
          </a:p>
          <a:p>
            <a:pPr marL="438150" indent="-285750" algn="just">
              <a:lnSpc>
                <a:spcPct val="90000"/>
              </a:lnSpc>
              <a:spcAft>
                <a:spcPts val="500"/>
              </a:spcAft>
              <a:buFont typeface="Wingdings" panose="05000000000000000000" pitchFamily="2" charset="2"/>
              <a:buChar char="v"/>
              <a:tabLst>
                <a:tab pos="6113780" algn="r"/>
              </a:tabLst>
            </a:pP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2019 – CSR 2. </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Intensificare gli sforzi per contrastare il lavoro sommerso; garantire che le </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politiche attive del mercato del lavoro e le politiche sociali</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siano efficacemente integrate e coinvolgano soprattutto i </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giovani e i gruppi vulnerabili</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sostenere la </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partecipazione delle donne al mercato del lavoro </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attraverso una strategia globale, in particolare garantendo </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l'accesso a servizi di assistenza all'infanzia e a lungo termine di qualità</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migliorare i risultati scolastici, anche mediante adeguati investimenti mirati, e promuovere il </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miglioramento delle competenze</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in particolare rafforzando le competenze digitali;</a:t>
            </a:r>
          </a:p>
          <a:p>
            <a:pPr marL="438150" indent="-285750" algn="just">
              <a:lnSpc>
                <a:spcPct val="90000"/>
              </a:lnSpc>
              <a:spcAft>
                <a:spcPts val="500"/>
              </a:spcAft>
              <a:buFont typeface="Wingdings" panose="05000000000000000000" pitchFamily="2" charset="2"/>
              <a:buChar char="v"/>
              <a:tabLst>
                <a:tab pos="6113780" algn="r"/>
              </a:tabLst>
            </a:pP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2020 – CSR 2. </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Fornire redditi sostitutivi e un accesso al sistema di protezione sociale adeguati, in particolare per i lavoratori atipici; attenuare l’impatto della crisi COVID-19 sull’occupazione, anche mediante modalità di lavoro flessibili e </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sostegno attivo all’occupazione</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rafforzare l’apprendimento a distanza e il </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miglioramento delle competenze</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comprese quelle digitali.</a:t>
            </a:r>
          </a:p>
        </p:txBody>
      </p:sp>
      <p:cxnSp>
        <p:nvCxnSpPr>
          <p:cNvPr id="5" name="Straight Connector 4">
            <a:extLst>
              <a:ext uri="{FF2B5EF4-FFF2-40B4-BE49-F238E27FC236}">
                <a16:creationId xmlns:a16="http://schemas.microsoft.com/office/drawing/2014/main" id="{FED9EB9F-3ADC-451B-9481-96099D87087C}"/>
              </a:ext>
            </a:extLst>
          </p:cNvPr>
          <p:cNvCxnSpPr/>
          <p:nvPr/>
        </p:nvCxnSpPr>
        <p:spPr>
          <a:xfrm>
            <a:off x="1411262" y="844920"/>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Box 2">
            <a:extLst>
              <a:ext uri="{FF2B5EF4-FFF2-40B4-BE49-F238E27FC236}">
                <a16:creationId xmlns:a16="http://schemas.microsoft.com/office/drawing/2014/main" id="{67C9224F-EC6D-408A-9823-7752CEA5EE12}"/>
              </a:ext>
            </a:extLst>
          </p:cNvPr>
          <p:cNvSpPr txBox="1"/>
          <p:nvPr/>
        </p:nvSpPr>
        <p:spPr>
          <a:xfrm>
            <a:off x="560717" y="201099"/>
            <a:ext cx="10998679" cy="646331"/>
          </a:xfrm>
          <a:prstGeom prst="rect">
            <a:avLst/>
          </a:prstGeom>
          <a:noFill/>
        </p:spPr>
        <p:txBody>
          <a:bodyPr wrap="square" rtlCol="0">
            <a:spAutoFit/>
          </a:bodyPr>
          <a:lstStyle/>
          <a:p>
            <a:pPr>
              <a:tabLst>
                <a:tab pos="1150620" algn="l"/>
              </a:tabLst>
            </a:pP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1. Contributo complessivo del Programma (1/2)   </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0571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D5717DA-B2EC-4932-88F4-3A7A3DD83A58}"/>
              </a:ext>
            </a:extLst>
          </p:cNvPr>
          <p:cNvSpPr txBox="1"/>
          <p:nvPr/>
        </p:nvSpPr>
        <p:spPr>
          <a:xfrm>
            <a:off x="257447" y="1093231"/>
            <a:ext cx="11070630" cy="1652247"/>
          </a:xfrm>
          <a:prstGeom prst="rect">
            <a:avLst/>
          </a:prstGeom>
          <a:noFill/>
        </p:spPr>
        <p:txBody>
          <a:bodyPr wrap="square">
            <a:spAutoFit/>
          </a:bodyPr>
          <a:lstStyle/>
          <a:p>
            <a:pPr marL="152400" algn="just">
              <a:lnSpc>
                <a:spcPct val="90000"/>
              </a:lnSpc>
              <a:spcAft>
                <a:spcPts val="500"/>
              </a:spcAft>
              <a:tabLst>
                <a:tab pos="6113780" algn="r"/>
              </a:tabLst>
            </a:pP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Gli interventi che forniscono un contributo al superamento delle sfide individuate nell’ambito di tali raccomandazioni sono monitorati attraverso un apposito codice delle tematiche secondarie del FSE+, </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il codice 10 “</a:t>
            </a:r>
            <a:r>
              <a:rPr lang="it-IT" b="1" i="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Affrontare le sfide individuate nel semestre europeo</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a:t>
            </a:r>
          </a:p>
          <a:p>
            <a:pPr marL="152400" algn="just">
              <a:lnSpc>
                <a:spcPct val="90000"/>
              </a:lnSpc>
              <a:spcAft>
                <a:spcPts val="500"/>
              </a:spcAft>
              <a:tabLst>
                <a:tab pos="6113780" algn="r"/>
              </a:tabLst>
            </a:pP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L’impianto strategico del Programma è coerente con le tematiche inerenti le raccomandazioni Paese: guardando ai dati fisici e finanziari di attuazione del PR FSE+ (aggiornati all’ultima trasmissione SFC effettuata il 30/11/2025) la quasi totalità degli impegni e del numero dei progetti ammessi rientra nella tematica secondaria 10. </a:t>
            </a:r>
          </a:p>
        </p:txBody>
      </p:sp>
      <p:sp>
        <p:nvSpPr>
          <p:cNvPr id="3" name="TextBox 2">
            <a:extLst>
              <a:ext uri="{FF2B5EF4-FFF2-40B4-BE49-F238E27FC236}">
                <a16:creationId xmlns:a16="http://schemas.microsoft.com/office/drawing/2014/main" id="{67C9224F-EC6D-408A-9823-7752CEA5EE12}"/>
              </a:ext>
            </a:extLst>
          </p:cNvPr>
          <p:cNvSpPr txBox="1"/>
          <p:nvPr/>
        </p:nvSpPr>
        <p:spPr>
          <a:xfrm>
            <a:off x="560717" y="201099"/>
            <a:ext cx="10998679" cy="646331"/>
          </a:xfrm>
          <a:prstGeom prst="rect">
            <a:avLst/>
          </a:prstGeom>
          <a:noFill/>
        </p:spPr>
        <p:txBody>
          <a:bodyPr wrap="square" rtlCol="0">
            <a:spAutoFit/>
          </a:bodyPr>
          <a:lstStyle/>
          <a:p>
            <a:pPr>
              <a:tabLst>
                <a:tab pos="1150620" algn="l"/>
              </a:tabLst>
            </a:pP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1. Contributo complessivo del Programma (2/2)   </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ED9EB9F-3ADC-451B-9481-96099D87087C}"/>
              </a:ext>
            </a:extLst>
          </p:cNvPr>
          <p:cNvCxnSpPr/>
          <p:nvPr/>
        </p:nvCxnSpPr>
        <p:spPr>
          <a:xfrm>
            <a:off x="1411262" y="844920"/>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graphicFrame>
        <p:nvGraphicFramePr>
          <p:cNvPr id="2" name="Tabella 1"/>
          <p:cNvGraphicFramePr>
            <a:graphicFrameLocks noGrp="1"/>
          </p:cNvGraphicFramePr>
          <p:nvPr>
            <p:extLst>
              <p:ext uri="{D42A27DB-BD31-4B8C-83A1-F6EECF244321}">
                <p14:modId xmlns:p14="http://schemas.microsoft.com/office/powerpoint/2010/main" val="2502554023"/>
              </p:ext>
            </p:extLst>
          </p:nvPr>
        </p:nvGraphicFramePr>
        <p:xfrm>
          <a:off x="435396" y="2858144"/>
          <a:ext cx="11124000" cy="2468880"/>
        </p:xfrm>
        <a:graphic>
          <a:graphicData uri="http://schemas.openxmlformats.org/drawingml/2006/table">
            <a:tbl>
              <a:tblPr firstRow="1" bandRow="1">
                <a:tableStyleId>{5C22544A-7EE6-4342-B048-85BDC9FD1C3A}</a:tableStyleId>
              </a:tblPr>
              <a:tblGrid>
                <a:gridCol w="2068990">
                  <a:extLst>
                    <a:ext uri="{9D8B030D-6E8A-4147-A177-3AD203B41FA5}">
                      <a16:colId xmlns:a16="http://schemas.microsoft.com/office/drawing/2014/main" val="93676838"/>
                    </a:ext>
                  </a:extLst>
                </a:gridCol>
                <a:gridCol w="1605064">
                  <a:extLst>
                    <a:ext uri="{9D8B030D-6E8A-4147-A177-3AD203B41FA5}">
                      <a16:colId xmlns:a16="http://schemas.microsoft.com/office/drawing/2014/main" val="2990146741"/>
                    </a:ext>
                  </a:extLst>
                </a:gridCol>
                <a:gridCol w="1546698">
                  <a:extLst>
                    <a:ext uri="{9D8B030D-6E8A-4147-A177-3AD203B41FA5}">
                      <a16:colId xmlns:a16="http://schemas.microsoft.com/office/drawing/2014/main" val="2709942914"/>
                    </a:ext>
                  </a:extLst>
                </a:gridCol>
                <a:gridCol w="1595336">
                  <a:extLst>
                    <a:ext uri="{9D8B030D-6E8A-4147-A177-3AD203B41FA5}">
                      <a16:colId xmlns:a16="http://schemas.microsoft.com/office/drawing/2014/main" val="181573440"/>
                    </a:ext>
                  </a:extLst>
                </a:gridCol>
                <a:gridCol w="1050587">
                  <a:extLst>
                    <a:ext uri="{9D8B030D-6E8A-4147-A177-3AD203B41FA5}">
                      <a16:colId xmlns:a16="http://schemas.microsoft.com/office/drawing/2014/main" val="1056145083"/>
                    </a:ext>
                  </a:extLst>
                </a:gridCol>
                <a:gridCol w="885217">
                  <a:extLst>
                    <a:ext uri="{9D8B030D-6E8A-4147-A177-3AD203B41FA5}">
                      <a16:colId xmlns:a16="http://schemas.microsoft.com/office/drawing/2014/main" val="410422718"/>
                    </a:ext>
                  </a:extLst>
                </a:gridCol>
                <a:gridCol w="1118681">
                  <a:extLst>
                    <a:ext uri="{9D8B030D-6E8A-4147-A177-3AD203B41FA5}">
                      <a16:colId xmlns:a16="http://schemas.microsoft.com/office/drawing/2014/main" val="3328791661"/>
                    </a:ext>
                  </a:extLst>
                </a:gridCol>
                <a:gridCol w="1253427">
                  <a:extLst>
                    <a:ext uri="{9D8B030D-6E8A-4147-A177-3AD203B41FA5}">
                      <a16:colId xmlns:a16="http://schemas.microsoft.com/office/drawing/2014/main" val="2625105700"/>
                    </a:ext>
                  </a:extLst>
                </a:gridCol>
              </a:tblGrid>
              <a:tr h="292289">
                <a:tc>
                  <a:txBody>
                    <a:bodyPr/>
                    <a:lstStyle/>
                    <a:p>
                      <a:pPr algn="l"/>
                      <a:r>
                        <a:rPr lang="it-IT" sz="1400" dirty="0">
                          <a:latin typeface="Gill Sans MT" panose="020B0502020104020203" pitchFamily="34" charset="0"/>
                        </a:rPr>
                        <a:t>Priorità</a:t>
                      </a:r>
                    </a:p>
                  </a:txBody>
                  <a:tcPr anchor="ctr"/>
                </a:tc>
                <a:tc>
                  <a:txBody>
                    <a:bodyPr/>
                    <a:lstStyle/>
                    <a:p>
                      <a:pPr algn="ctr">
                        <a:lnSpc>
                          <a:spcPct val="80000"/>
                        </a:lnSpc>
                      </a:pPr>
                      <a:r>
                        <a:rPr lang="it-IT" sz="1400" i="1" dirty="0">
                          <a:latin typeface="Gill Sans MT" panose="020B0502020104020203" pitchFamily="34" charset="0"/>
                        </a:rPr>
                        <a:t>Dotazione </a:t>
                      </a:r>
                    </a:p>
                    <a:p>
                      <a:pPr algn="ctr">
                        <a:lnSpc>
                          <a:spcPct val="80000"/>
                        </a:lnSpc>
                      </a:pPr>
                      <a:r>
                        <a:rPr lang="it-IT" sz="1400" i="1" dirty="0">
                          <a:latin typeface="Gill Sans MT" panose="020B0502020104020203" pitchFamily="34" charset="0"/>
                        </a:rPr>
                        <a:t>finanziaria</a:t>
                      </a:r>
                    </a:p>
                  </a:txBody>
                  <a:tcPr anchor="ctr"/>
                </a:tc>
                <a:tc>
                  <a:txBody>
                    <a:bodyPr/>
                    <a:lstStyle/>
                    <a:p>
                      <a:pPr algn="ctr">
                        <a:lnSpc>
                          <a:spcPct val="80000"/>
                        </a:lnSpc>
                      </a:pPr>
                      <a:r>
                        <a:rPr lang="it-IT" sz="1400" i="1" dirty="0">
                          <a:latin typeface="Gill Sans MT" panose="020B0502020104020203" pitchFamily="34" charset="0"/>
                        </a:rPr>
                        <a:t>Impegni </a:t>
                      </a:r>
                    </a:p>
                    <a:p>
                      <a:pPr algn="ctr">
                        <a:lnSpc>
                          <a:spcPct val="80000"/>
                        </a:lnSpc>
                      </a:pPr>
                      <a:r>
                        <a:rPr lang="it-IT" sz="1400" i="1" dirty="0">
                          <a:latin typeface="Gill Sans MT" panose="020B0502020104020203" pitchFamily="34" charset="0"/>
                        </a:rPr>
                        <a:t>totali</a:t>
                      </a:r>
                    </a:p>
                  </a:txBody>
                  <a:tcPr anchor="ctr"/>
                </a:tc>
                <a:tc>
                  <a:txBody>
                    <a:bodyPr/>
                    <a:lstStyle/>
                    <a:p>
                      <a:pPr algn="ctr">
                        <a:lnSpc>
                          <a:spcPct val="80000"/>
                        </a:lnSpc>
                      </a:pPr>
                      <a:r>
                        <a:rPr lang="it-IT" sz="1400" i="0" dirty="0">
                          <a:latin typeface="Gill Sans MT" panose="020B0502020104020203" pitchFamily="34" charset="0"/>
                        </a:rPr>
                        <a:t>Impegni tematica</a:t>
                      </a:r>
                      <a:r>
                        <a:rPr lang="it-IT" sz="1400" i="0" baseline="0" dirty="0">
                          <a:latin typeface="Gill Sans MT" panose="020B0502020104020203" pitchFamily="34" charset="0"/>
                        </a:rPr>
                        <a:t> secondaria 10</a:t>
                      </a:r>
                      <a:endParaRPr lang="it-IT" sz="1400" i="0" dirty="0">
                        <a:latin typeface="Gill Sans MT" panose="020B0502020104020203" pitchFamily="34" charset="0"/>
                      </a:endParaRPr>
                    </a:p>
                  </a:txBody>
                  <a:tcPr anchor="ctr"/>
                </a:tc>
                <a:tc>
                  <a:txBody>
                    <a:bodyPr/>
                    <a:lstStyle/>
                    <a:p>
                      <a:pPr algn="ctr">
                        <a:lnSpc>
                          <a:spcPct val="80000"/>
                        </a:lnSpc>
                      </a:pPr>
                      <a:r>
                        <a:rPr lang="it-IT" sz="1400" b="1" i="1" kern="1200" dirty="0">
                          <a:solidFill>
                            <a:schemeClr val="lt1"/>
                          </a:solidFill>
                          <a:latin typeface="Gill Sans MT" panose="020B0502020104020203" pitchFamily="34" charset="0"/>
                          <a:ea typeface="+mn-ea"/>
                          <a:cs typeface="+mn-cs"/>
                        </a:rPr>
                        <a:t>% impegni tematica sec. 10 </a:t>
                      </a:r>
                    </a:p>
                    <a:p>
                      <a:pPr algn="ctr">
                        <a:lnSpc>
                          <a:spcPct val="80000"/>
                        </a:lnSpc>
                      </a:pPr>
                      <a:r>
                        <a:rPr lang="it-IT" sz="1400" b="1" i="1" kern="1200" dirty="0">
                          <a:solidFill>
                            <a:schemeClr val="lt1"/>
                          </a:solidFill>
                          <a:latin typeface="Gill Sans MT" panose="020B0502020104020203" pitchFamily="34" charset="0"/>
                          <a:ea typeface="+mn-ea"/>
                          <a:cs typeface="+mn-cs"/>
                        </a:rPr>
                        <a:t>su totale impegni*</a:t>
                      </a:r>
                    </a:p>
                  </a:txBody>
                  <a:tcPr/>
                </a:tc>
                <a:tc>
                  <a:txBody>
                    <a:bodyPr/>
                    <a:lstStyle/>
                    <a:p>
                      <a:pPr algn="ctr">
                        <a:lnSpc>
                          <a:spcPct val="80000"/>
                        </a:lnSpc>
                      </a:pPr>
                      <a:r>
                        <a:rPr lang="it-IT" sz="1400" dirty="0">
                          <a:latin typeface="Gill Sans MT" panose="020B0502020104020203" pitchFamily="34" charset="0"/>
                        </a:rPr>
                        <a:t>N. di</a:t>
                      </a:r>
                      <a:r>
                        <a:rPr lang="it-IT" sz="1400" baseline="0" dirty="0">
                          <a:latin typeface="Gill Sans MT" panose="020B0502020104020203" pitchFamily="34" charset="0"/>
                        </a:rPr>
                        <a:t> progetti totali</a:t>
                      </a:r>
                      <a:endParaRPr lang="it-IT" sz="1400" dirty="0">
                        <a:latin typeface="Gill Sans MT" panose="020B0502020104020203" pitchFamily="34" charset="0"/>
                      </a:endParaRPr>
                    </a:p>
                  </a:txBody>
                  <a:tcPr anchor="ctr"/>
                </a:tc>
                <a:tc>
                  <a:txBody>
                    <a:bodyPr/>
                    <a:lstStyle/>
                    <a:p>
                      <a:pPr algn="ctr">
                        <a:lnSpc>
                          <a:spcPct val="80000"/>
                        </a:lnSpc>
                      </a:pPr>
                      <a:r>
                        <a:rPr lang="it-IT" sz="1400" dirty="0">
                          <a:latin typeface="Gill Sans MT" panose="020B0502020104020203" pitchFamily="34" charset="0"/>
                        </a:rPr>
                        <a:t>N. di</a:t>
                      </a:r>
                      <a:r>
                        <a:rPr lang="it-IT" sz="1400" baseline="0" dirty="0">
                          <a:latin typeface="Gill Sans MT" panose="020B0502020104020203" pitchFamily="34" charset="0"/>
                        </a:rPr>
                        <a:t> progetti tematica secondaria 10</a:t>
                      </a:r>
                      <a:endParaRPr lang="it-IT" sz="1400" dirty="0">
                        <a:latin typeface="Gill Sans MT" panose="020B0502020104020203" pitchFamily="34" charset="0"/>
                      </a:endParaRPr>
                    </a:p>
                  </a:txBody>
                  <a:tcPr/>
                </a:tc>
                <a:tc>
                  <a:txBody>
                    <a:bodyPr/>
                    <a:lstStyle/>
                    <a:p>
                      <a:pPr algn="ctr">
                        <a:lnSpc>
                          <a:spcPct val="80000"/>
                        </a:lnSpc>
                      </a:pPr>
                      <a:r>
                        <a:rPr lang="it-IT" sz="1400" i="1" dirty="0">
                          <a:latin typeface="Gill Sans MT" panose="020B0502020104020203" pitchFamily="34" charset="0"/>
                        </a:rPr>
                        <a:t>% progetti con tematica sec. 10 su totale progetti*</a:t>
                      </a:r>
                    </a:p>
                  </a:txBody>
                  <a:tcPr/>
                </a:tc>
                <a:extLst>
                  <a:ext uri="{0D108BD9-81ED-4DB2-BD59-A6C34878D82A}">
                    <a16:rowId xmlns:a16="http://schemas.microsoft.com/office/drawing/2014/main" val="4067556880"/>
                  </a:ext>
                </a:extLst>
              </a:tr>
              <a:tr h="292289">
                <a:tc>
                  <a:txBody>
                    <a:bodyPr/>
                    <a:lstStyle/>
                    <a:p>
                      <a:pPr marL="0" indent="0">
                        <a:buNone/>
                      </a:pPr>
                      <a:r>
                        <a:rPr lang="it-IT" sz="1400" dirty="0">
                          <a:latin typeface="Gill Sans MT" panose="020B0502020104020203" pitchFamily="34" charset="0"/>
                        </a:rPr>
                        <a:t>1. Occupazione</a:t>
                      </a:r>
                    </a:p>
                  </a:txBody>
                  <a:tcPr/>
                </a:tc>
                <a:tc>
                  <a:txBody>
                    <a:bodyPr/>
                    <a:lstStyle/>
                    <a:p>
                      <a:pPr algn="r"/>
                      <a:r>
                        <a:rPr lang="it-IT" sz="1400" dirty="0">
                          <a:latin typeface="Gill Sans MT" panose="020B0502020104020203" pitchFamily="34" charset="0"/>
                        </a:rPr>
                        <a:t> 436.000.000,00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 82.407.753,69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 82.407.753,69 </a:t>
                      </a:r>
                      <a:endParaRPr lang="it-IT" sz="1400" dirty="0">
                        <a:highlight>
                          <a:srgbClr val="FFFF00"/>
                        </a:highlight>
                        <a:latin typeface="Gill Sans MT" panose="020B0502020104020203" pitchFamily="34" charset="0"/>
                      </a:endParaRPr>
                    </a:p>
                  </a:txBody>
                  <a:tcPr/>
                </a:tc>
                <a:tc>
                  <a:txBody>
                    <a:bodyPr/>
                    <a:lstStyle/>
                    <a:p>
                      <a:pPr algn="ctr"/>
                      <a:r>
                        <a:rPr lang="it-IT" sz="1400" dirty="0">
                          <a:latin typeface="Gill Sans MT" panose="020B0502020104020203" pitchFamily="34" charset="0"/>
                        </a:rPr>
                        <a:t>100%</a:t>
                      </a:r>
                    </a:p>
                  </a:txBody>
                  <a:tcPr/>
                </a:tc>
                <a:tc>
                  <a:txBody>
                    <a:bodyPr/>
                    <a:lstStyle/>
                    <a:p>
                      <a:pPr algn="r"/>
                      <a:r>
                        <a:rPr lang="it-IT" sz="1400" dirty="0">
                          <a:latin typeface="Gill Sans MT" panose="020B0502020104020203" pitchFamily="34" charset="0"/>
                        </a:rPr>
                        <a:t> 886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 886 </a:t>
                      </a:r>
                    </a:p>
                  </a:txBody>
                  <a:tcPr/>
                </a:tc>
                <a:tc>
                  <a:txBody>
                    <a:bodyPr/>
                    <a:lstStyle/>
                    <a:p>
                      <a:pPr algn="ctr"/>
                      <a:r>
                        <a:rPr lang="it-IT" sz="1400" dirty="0">
                          <a:latin typeface="Gill Sans MT" panose="020B0502020104020203" pitchFamily="34" charset="0"/>
                        </a:rPr>
                        <a:t>100%</a:t>
                      </a:r>
                    </a:p>
                  </a:txBody>
                  <a:tcPr/>
                </a:tc>
                <a:extLst>
                  <a:ext uri="{0D108BD9-81ED-4DB2-BD59-A6C34878D82A}">
                    <a16:rowId xmlns:a16="http://schemas.microsoft.com/office/drawing/2014/main" val="1731125573"/>
                  </a:ext>
                </a:extLst>
              </a:tr>
              <a:tr h="292289">
                <a:tc>
                  <a:txBody>
                    <a:bodyPr/>
                    <a:lstStyle/>
                    <a:p>
                      <a:r>
                        <a:rPr lang="it-IT" sz="1400" dirty="0">
                          <a:latin typeface="Gill Sans MT" panose="020B0502020104020203" pitchFamily="34" charset="0"/>
                        </a:rPr>
                        <a:t>2. Istruzione e formazione</a:t>
                      </a:r>
                    </a:p>
                  </a:txBody>
                  <a:tcPr/>
                </a:tc>
                <a:tc>
                  <a:txBody>
                    <a:bodyPr/>
                    <a:lstStyle/>
                    <a:p>
                      <a:pPr algn="r"/>
                      <a:r>
                        <a:rPr lang="it-IT" sz="1400" dirty="0">
                          <a:latin typeface="Gill Sans MT" panose="020B0502020104020203" pitchFamily="34" charset="0"/>
                        </a:rPr>
                        <a:t> 396.000.000,00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 151.935.476,55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 144.261.476,55 </a:t>
                      </a:r>
                      <a:endParaRPr lang="it-IT" sz="1400" dirty="0">
                        <a:highlight>
                          <a:srgbClr val="FFFF00"/>
                        </a:highlight>
                        <a:latin typeface="Gill Sans MT" panose="020B0502020104020203" pitchFamily="34" charset="0"/>
                      </a:endParaRPr>
                    </a:p>
                  </a:txBody>
                  <a:tcPr/>
                </a:tc>
                <a:tc>
                  <a:txBody>
                    <a:bodyPr/>
                    <a:lstStyle/>
                    <a:p>
                      <a:pPr algn="ctr"/>
                      <a:r>
                        <a:rPr lang="it-IT" sz="1400" dirty="0">
                          <a:latin typeface="Gill Sans MT" panose="020B0502020104020203" pitchFamily="34" charset="0"/>
                        </a:rPr>
                        <a:t>94,9%</a:t>
                      </a:r>
                    </a:p>
                  </a:txBody>
                  <a:tcPr/>
                </a:tc>
                <a:tc>
                  <a:txBody>
                    <a:bodyPr/>
                    <a:lstStyle/>
                    <a:p>
                      <a:pPr algn="r"/>
                      <a:r>
                        <a:rPr lang="it-IT" sz="1400" dirty="0">
                          <a:latin typeface="Gill Sans MT" panose="020B0502020104020203" pitchFamily="34" charset="0"/>
                        </a:rPr>
                        <a:t> 312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311</a:t>
                      </a:r>
                    </a:p>
                  </a:txBody>
                  <a:tcPr/>
                </a:tc>
                <a:tc>
                  <a:txBody>
                    <a:bodyPr/>
                    <a:lstStyle/>
                    <a:p>
                      <a:pPr algn="ctr"/>
                      <a:r>
                        <a:rPr lang="it-IT" sz="1400" dirty="0">
                          <a:latin typeface="Gill Sans MT" panose="020B0502020104020203" pitchFamily="34" charset="0"/>
                        </a:rPr>
                        <a:t>99,7%</a:t>
                      </a:r>
                    </a:p>
                  </a:txBody>
                  <a:tcPr/>
                </a:tc>
                <a:extLst>
                  <a:ext uri="{0D108BD9-81ED-4DB2-BD59-A6C34878D82A}">
                    <a16:rowId xmlns:a16="http://schemas.microsoft.com/office/drawing/2014/main" val="163520776"/>
                  </a:ext>
                </a:extLst>
              </a:tr>
              <a:tr h="292289">
                <a:tc>
                  <a:txBody>
                    <a:bodyPr/>
                    <a:lstStyle/>
                    <a:p>
                      <a:r>
                        <a:rPr lang="it-IT" sz="1400" dirty="0">
                          <a:latin typeface="Gill Sans MT" panose="020B0502020104020203" pitchFamily="34" charset="0"/>
                        </a:rPr>
                        <a:t>3. Inclusione sociale</a:t>
                      </a:r>
                    </a:p>
                  </a:txBody>
                  <a:tcPr/>
                </a:tc>
                <a:tc>
                  <a:txBody>
                    <a:bodyPr/>
                    <a:lstStyle/>
                    <a:p>
                      <a:pPr algn="r"/>
                      <a:r>
                        <a:rPr lang="it-IT" sz="1400" dirty="0">
                          <a:latin typeface="Gill Sans MT" panose="020B0502020104020203" pitchFamily="34" charset="0"/>
                        </a:rPr>
                        <a:t> 473.446.320,00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 269.879.904,00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 268.026.932,56 </a:t>
                      </a:r>
                      <a:endParaRPr lang="it-IT" sz="1400" dirty="0">
                        <a:highlight>
                          <a:srgbClr val="FFFF00"/>
                        </a:highlight>
                        <a:latin typeface="Gill Sans MT" panose="020B0502020104020203" pitchFamily="34" charset="0"/>
                      </a:endParaRPr>
                    </a:p>
                  </a:txBody>
                  <a:tcPr/>
                </a:tc>
                <a:tc>
                  <a:txBody>
                    <a:bodyPr/>
                    <a:lstStyle/>
                    <a:p>
                      <a:pPr algn="ctr"/>
                      <a:r>
                        <a:rPr lang="it-IT" sz="1400" dirty="0">
                          <a:latin typeface="Gill Sans MT" panose="020B0502020104020203" pitchFamily="34" charset="0"/>
                        </a:rPr>
                        <a:t>99,3%</a:t>
                      </a:r>
                    </a:p>
                  </a:txBody>
                  <a:tcPr/>
                </a:tc>
                <a:tc>
                  <a:txBody>
                    <a:bodyPr/>
                    <a:lstStyle/>
                    <a:p>
                      <a:pPr algn="r"/>
                      <a:r>
                        <a:rPr lang="it-IT" sz="1400" dirty="0">
                          <a:latin typeface="Gill Sans MT" panose="020B0502020104020203" pitchFamily="34" charset="0"/>
                        </a:rPr>
                        <a:t> 1.721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1.718</a:t>
                      </a:r>
                    </a:p>
                  </a:txBody>
                  <a:tcPr/>
                </a:tc>
                <a:tc>
                  <a:txBody>
                    <a:bodyPr/>
                    <a:lstStyle/>
                    <a:p>
                      <a:pPr algn="ctr"/>
                      <a:r>
                        <a:rPr lang="it-IT" sz="1400" dirty="0">
                          <a:latin typeface="Gill Sans MT" panose="020B0502020104020203" pitchFamily="34" charset="0"/>
                        </a:rPr>
                        <a:t>99,8%</a:t>
                      </a:r>
                    </a:p>
                  </a:txBody>
                  <a:tcPr/>
                </a:tc>
                <a:extLst>
                  <a:ext uri="{0D108BD9-81ED-4DB2-BD59-A6C34878D82A}">
                    <a16:rowId xmlns:a16="http://schemas.microsoft.com/office/drawing/2014/main" val="1129807083"/>
                  </a:ext>
                </a:extLst>
              </a:tr>
              <a:tr h="292289">
                <a:tc>
                  <a:txBody>
                    <a:bodyPr/>
                    <a:lstStyle/>
                    <a:p>
                      <a:r>
                        <a:rPr lang="it-IT" sz="1400" dirty="0">
                          <a:latin typeface="Gill Sans MT" panose="020B0502020104020203" pitchFamily="34" charset="0"/>
                        </a:rPr>
                        <a:t>4. Giovani</a:t>
                      </a:r>
                    </a:p>
                  </a:txBody>
                  <a:tcPr/>
                </a:tc>
                <a:tc>
                  <a:txBody>
                    <a:bodyPr/>
                    <a:lstStyle/>
                    <a:p>
                      <a:pPr algn="r"/>
                      <a:r>
                        <a:rPr lang="it-IT" sz="1400" dirty="0">
                          <a:latin typeface="Gill Sans MT" panose="020B0502020104020203" pitchFamily="34" charset="0"/>
                        </a:rPr>
                        <a:t> 233.000.000,00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 126.091.863,15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 126.091.863,15 </a:t>
                      </a:r>
                      <a:endParaRPr lang="it-IT" sz="1400" dirty="0">
                        <a:highlight>
                          <a:srgbClr val="FFFF00"/>
                        </a:highlight>
                        <a:latin typeface="Gill Sans MT" panose="020B0502020104020203" pitchFamily="34" charset="0"/>
                      </a:endParaRPr>
                    </a:p>
                  </a:txBody>
                  <a:tcPr/>
                </a:tc>
                <a:tc>
                  <a:txBody>
                    <a:bodyPr/>
                    <a:lstStyle/>
                    <a:p>
                      <a:pPr algn="ctr"/>
                      <a:r>
                        <a:rPr lang="it-IT" sz="1400" dirty="0">
                          <a:latin typeface="Gill Sans MT" panose="020B0502020104020203" pitchFamily="34" charset="0"/>
                        </a:rPr>
                        <a:t>100%</a:t>
                      </a:r>
                    </a:p>
                  </a:txBody>
                  <a:tcPr/>
                </a:tc>
                <a:tc>
                  <a:txBody>
                    <a:bodyPr/>
                    <a:lstStyle/>
                    <a:p>
                      <a:pPr algn="r"/>
                      <a:r>
                        <a:rPr lang="it-IT" sz="1400" dirty="0">
                          <a:latin typeface="Gill Sans MT" panose="020B0502020104020203" pitchFamily="34" charset="0"/>
                        </a:rPr>
                        <a:t> 1.216 </a:t>
                      </a:r>
                      <a:endParaRPr lang="it-IT" sz="1400" dirty="0">
                        <a:highlight>
                          <a:srgbClr val="FFFF00"/>
                        </a:highlight>
                        <a:latin typeface="Gill Sans MT" panose="020B0502020104020203" pitchFamily="34" charset="0"/>
                      </a:endParaRPr>
                    </a:p>
                  </a:txBody>
                  <a:tcPr/>
                </a:tc>
                <a:tc>
                  <a:txBody>
                    <a:bodyPr/>
                    <a:lstStyle/>
                    <a:p>
                      <a:pPr algn="r"/>
                      <a:r>
                        <a:rPr lang="it-IT" sz="1400" dirty="0">
                          <a:latin typeface="Gill Sans MT" panose="020B0502020104020203" pitchFamily="34" charset="0"/>
                        </a:rPr>
                        <a:t>1.216</a:t>
                      </a:r>
                    </a:p>
                  </a:txBody>
                  <a:tcPr/>
                </a:tc>
                <a:tc>
                  <a:txBody>
                    <a:bodyPr/>
                    <a:lstStyle/>
                    <a:p>
                      <a:pPr algn="ctr"/>
                      <a:r>
                        <a:rPr lang="it-IT" sz="1400" dirty="0">
                          <a:latin typeface="Gill Sans MT" panose="020B0502020104020203" pitchFamily="34" charset="0"/>
                        </a:rPr>
                        <a:t>100%</a:t>
                      </a:r>
                    </a:p>
                  </a:txBody>
                  <a:tcPr/>
                </a:tc>
                <a:extLst>
                  <a:ext uri="{0D108BD9-81ED-4DB2-BD59-A6C34878D82A}">
                    <a16:rowId xmlns:a16="http://schemas.microsoft.com/office/drawing/2014/main" val="1615568664"/>
                  </a:ext>
                </a:extLst>
              </a:tr>
              <a:tr h="292289">
                <a:tc>
                  <a:txBody>
                    <a:bodyPr/>
                    <a:lstStyle/>
                    <a:p>
                      <a:pPr algn="r"/>
                      <a:r>
                        <a:rPr lang="it-IT" sz="1400" b="1" dirty="0">
                          <a:latin typeface="Gill Sans MT" panose="020B0502020104020203" pitchFamily="34" charset="0"/>
                        </a:rPr>
                        <a:t>Totale</a:t>
                      </a:r>
                    </a:p>
                  </a:txBody>
                  <a:tcPr/>
                </a:tc>
                <a:tc>
                  <a:txBody>
                    <a:bodyPr/>
                    <a:lstStyle/>
                    <a:p>
                      <a:pPr algn="r"/>
                      <a:r>
                        <a:rPr lang="it-IT" sz="1400" b="1" dirty="0">
                          <a:latin typeface="Gill Sans MT" panose="020B0502020104020203" pitchFamily="34" charset="0"/>
                        </a:rPr>
                        <a:t>1.538.446.320,00 </a:t>
                      </a:r>
                      <a:endParaRPr lang="it-IT" sz="1400" b="1" dirty="0">
                        <a:highlight>
                          <a:srgbClr val="FFFF00"/>
                        </a:highlight>
                        <a:latin typeface="Gill Sans MT" panose="020B0502020104020203" pitchFamily="34" charset="0"/>
                      </a:endParaRPr>
                    </a:p>
                  </a:txBody>
                  <a:tcPr/>
                </a:tc>
                <a:tc>
                  <a:txBody>
                    <a:bodyPr/>
                    <a:lstStyle/>
                    <a:p>
                      <a:pPr algn="r"/>
                      <a:r>
                        <a:rPr lang="it-IT" sz="1400" b="1" dirty="0">
                          <a:latin typeface="Gill Sans MT" panose="020B0502020104020203" pitchFamily="34" charset="0"/>
                        </a:rPr>
                        <a:t> 630.314.997,39 </a:t>
                      </a:r>
                      <a:endParaRPr lang="it-IT" sz="1400" b="1" dirty="0">
                        <a:highlight>
                          <a:srgbClr val="FFFF00"/>
                        </a:highlight>
                        <a:latin typeface="Gill Sans MT" panose="020B0502020104020203" pitchFamily="34" charset="0"/>
                      </a:endParaRPr>
                    </a:p>
                  </a:txBody>
                  <a:tcPr/>
                </a:tc>
                <a:tc>
                  <a:txBody>
                    <a:bodyPr/>
                    <a:lstStyle/>
                    <a:p>
                      <a:pPr algn="r"/>
                      <a:r>
                        <a:rPr lang="it-IT" sz="1400" b="1" dirty="0">
                          <a:latin typeface="Gill Sans MT" panose="020B0502020104020203" pitchFamily="34" charset="0"/>
                        </a:rPr>
                        <a:t>620.788.025,95 </a:t>
                      </a:r>
                      <a:r>
                        <a:rPr lang="it-IT" sz="1400" b="1" dirty="0">
                          <a:highlight>
                            <a:srgbClr val="FFFF00"/>
                          </a:highlight>
                          <a:latin typeface="Gill Sans MT" panose="020B0502020104020203" pitchFamily="34" charset="0"/>
                        </a:rPr>
                        <a:t> </a:t>
                      </a:r>
                    </a:p>
                  </a:txBody>
                  <a:tcPr/>
                </a:tc>
                <a:tc>
                  <a:txBody>
                    <a:bodyPr/>
                    <a:lstStyle/>
                    <a:p>
                      <a:pPr algn="ctr"/>
                      <a:r>
                        <a:rPr lang="it-IT" sz="1400" b="1" dirty="0">
                          <a:latin typeface="Gill Sans MT" panose="020B0502020104020203" pitchFamily="34" charset="0"/>
                        </a:rPr>
                        <a:t>98,5%</a:t>
                      </a:r>
                    </a:p>
                  </a:txBody>
                  <a:tcPr/>
                </a:tc>
                <a:tc>
                  <a:txBody>
                    <a:bodyPr/>
                    <a:lstStyle/>
                    <a:p>
                      <a:pPr algn="r"/>
                      <a:r>
                        <a:rPr lang="it-IT" sz="1400" b="1" dirty="0">
                          <a:latin typeface="Gill Sans MT" panose="020B0502020104020203" pitchFamily="34" charset="0"/>
                        </a:rPr>
                        <a:t> 4.135 </a:t>
                      </a:r>
                      <a:endParaRPr lang="it-IT" sz="1400" b="1" dirty="0">
                        <a:highlight>
                          <a:srgbClr val="FFFF00"/>
                        </a:highlight>
                        <a:latin typeface="Gill Sans MT" panose="020B0502020104020203" pitchFamily="34" charset="0"/>
                      </a:endParaRPr>
                    </a:p>
                  </a:txBody>
                  <a:tcPr/>
                </a:tc>
                <a:tc>
                  <a:txBody>
                    <a:bodyPr/>
                    <a:lstStyle/>
                    <a:p>
                      <a:pPr algn="r"/>
                      <a:r>
                        <a:rPr lang="it-IT" sz="1400" b="1" dirty="0">
                          <a:latin typeface="Gill Sans MT" panose="020B0502020104020203" pitchFamily="34" charset="0"/>
                        </a:rPr>
                        <a:t>4.131</a:t>
                      </a:r>
                    </a:p>
                  </a:txBody>
                  <a:tcPr/>
                </a:tc>
                <a:tc>
                  <a:txBody>
                    <a:bodyPr/>
                    <a:lstStyle/>
                    <a:p>
                      <a:pPr algn="ctr"/>
                      <a:r>
                        <a:rPr lang="it-IT" sz="1400" b="1" dirty="0">
                          <a:latin typeface="Gill Sans MT" panose="020B0502020104020203" pitchFamily="34" charset="0"/>
                        </a:rPr>
                        <a:t>99,9%</a:t>
                      </a:r>
                    </a:p>
                  </a:txBody>
                  <a:tcPr/>
                </a:tc>
                <a:extLst>
                  <a:ext uri="{0D108BD9-81ED-4DB2-BD59-A6C34878D82A}">
                    <a16:rowId xmlns:a16="http://schemas.microsoft.com/office/drawing/2014/main" val="3826468436"/>
                  </a:ext>
                </a:extLst>
              </a:tr>
            </a:tbl>
          </a:graphicData>
        </a:graphic>
      </p:graphicFrame>
      <p:sp>
        <p:nvSpPr>
          <p:cNvPr id="7" name="TextBox 8">
            <a:extLst>
              <a:ext uri="{FF2B5EF4-FFF2-40B4-BE49-F238E27FC236}">
                <a16:creationId xmlns:a16="http://schemas.microsoft.com/office/drawing/2014/main" id="{BD5717DA-B2EC-4932-88F4-3A7A3DD83A58}"/>
              </a:ext>
            </a:extLst>
          </p:cNvPr>
          <p:cNvSpPr txBox="1"/>
          <p:nvPr/>
        </p:nvSpPr>
        <p:spPr>
          <a:xfrm>
            <a:off x="9226902" y="5423137"/>
            <a:ext cx="2101175" cy="341632"/>
          </a:xfrm>
          <a:prstGeom prst="rect">
            <a:avLst/>
          </a:prstGeom>
          <a:noFill/>
        </p:spPr>
        <p:txBody>
          <a:bodyPr wrap="square">
            <a:spAutoFit/>
          </a:bodyPr>
          <a:lstStyle/>
          <a:p>
            <a:pPr marL="152400" algn="ctr">
              <a:lnSpc>
                <a:spcPct val="90000"/>
              </a:lnSpc>
              <a:spcAft>
                <a:spcPts val="500"/>
              </a:spcAft>
              <a:tabLst>
                <a:tab pos="6113780" algn="r"/>
              </a:tabLst>
            </a:pPr>
            <a:r>
              <a:rPr lang="it-IT" dirty="0">
                <a:solidFill>
                  <a:srgbClr val="4472C4"/>
                </a:solidFill>
                <a:latin typeface="Gill Sans MT" panose="020B0502020104020203" pitchFamily="34" charset="0"/>
              </a:rPr>
              <a:t>*al netto dell’AT</a:t>
            </a:r>
            <a:endParaRPr lang="it-IT" dirty="0">
              <a:latin typeface="Gill Sans MT" panose="020B0502020104020203" pitchFamily="34" charset="0"/>
            </a:endParaRPr>
          </a:p>
        </p:txBody>
      </p:sp>
    </p:spTree>
    <p:extLst>
      <p:ext uri="{BB962C8B-B14F-4D97-AF65-F5344CB8AC3E}">
        <p14:creationId xmlns:p14="http://schemas.microsoft.com/office/powerpoint/2010/main" val="938689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a:extLst>
              <a:ext uri="{FF2B5EF4-FFF2-40B4-BE49-F238E27FC236}">
                <a16:creationId xmlns:a16="http://schemas.microsoft.com/office/drawing/2014/main" id="{67C9224F-EC6D-408A-9823-7752CEA5EE12}"/>
              </a:ext>
            </a:extLst>
          </p:cNvPr>
          <p:cNvSpPr txBox="1"/>
          <p:nvPr/>
        </p:nvSpPr>
        <p:spPr>
          <a:xfrm>
            <a:off x="294378" y="1541"/>
            <a:ext cx="11033185" cy="646331"/>
          </a:xfrm>
          <a:prstGeom prst="rect">
            <a:avLst/>
          </a:prstGeom>
          <a:noFill/>
        </p:spPr>
        <p:txBody>
          <a:bodyPr wrap="square" rtlCol="0">
            <a:spAutoFit/>
          </a:bodyPr>
          <a:lstStyle/>
          <a:p>
            <a:pPr>
              <a:tabLst>
                <a:tab pos="1150620" algn="l"/>
              </a:tabLst>
            </a:pP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2. Contributo alle raccomandazioni specifiche 2025  </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6" name="Straight Connector 4">
            <a:extLst>
              <a:ext uri="{FF2B5EF4-FFF2-40B4-BE49-F238E27FC236}">
                <a16:creationId xmlns:a16="http://schemas.microsoft.com/office/drawing/2014/main" id="{FED9EB9F-3ADC-451B-9481-96099D87087C}"/>
              </a:ext>
            </a:extLst>
          </p:cNvPr>
          <p:cNvCxnSpPr/>
          <p:nvPr/>
        </p:nvCxnSpPr>
        <p:spPr>
          <a:xfrm>
            <a:off x="1002890" y="667169"/>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Rettangolo 6"/>
          <p:cNvSpPr/>
          <p:nvPr/>
        </p:nvSpPr>
        <p:spPr>
          <a:xfrm>
            <a:off x="211318" y="773503"/>
            <a:ext cx="11449459" cy="646331"/>
          </a:xfrm>
          <a:prstGeom prst="rect">
            <a:avLst/>
          </a:prstGeom>
        </p:spPr>
        <p:txBody>
          <a:bodyPr wrap="square">
            <a:spAutoFit/>
          </a:bodyPr>
          <a:lstStyle/>
          <a:p>
            <a:pPr algn="just"/>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Con riferimento alle ultime raccomandazioni specifiche per l'Italia del 2025 (COM(2025) 212 </a:t>
            </a:r>
            <a:r>
              <a:rPr lang="it-IT"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final</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il PR FSE+ della Regione Lazio agisce in particolare rispetto:</a:t>
            </a:r>
          </a:p>
        </p:txBody>
      </p:sp>
      <p:sp>
        <p:nvSpPr>
          <p:cNvPr id="8" name="Rettangolo 7"/>
          <p:cNvSpPr/>
          <p:nvPr/>
        </p:nvSpPr>
        <p:spPr>
          <a:xfrm>
            <a:off x="129412" y="1404425"/>
            <a:ext cx="11642378" cy="923330"/>
          </a:xfrm>
          <a:prstGeom prst="rect">
            <a:avLst/>
          </a:prstGeom>
        </p:spPr>
        <p:txBody>
          <a:bodyPr wrap="square">
            <a:spAutoFit/>
          </a:bodyPr>
          <a:lstStyle/>
          <a:p>
            <a:pPr marL="285750" indent="-285750" algn="just">
              <a:buFont typeface="Wingdings" panose="05000000000000000000" pitchFamily="2" charset="2"/>
              <a:buChar char="q"/>
            </a:pP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Alla </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CSR2</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con specifico riferimento </a:t>
            </a:r>
            <a:r>
              <a:rPr lang="it-IT"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all’</a:t>
            </a:r>
            <a:r>
              <a:rPr lang="it-IT" b="1"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accelerazione dei programmi della politica di coesione</a:t>
            </a:r>
            <a:r>
              <a:rPr lang="it-IT"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Come già evidenziato, i dati di monitoraggio fisico e finanziario testimoniano la buona performance del PR, che ha raggiunto e superato il target di spesa “n+3” 2025. </a:t>
            </a:r>
          </a:p>
        </p:txBody>
      </p:sp>
      <p:sp>
        <p:nvSpPr>
          <p:cNvPr id="9" name="Rettangolo 8"/>
          <p:cNvSpPr/>
          <p:nvPr/>
        </p:nvSpPr>
        <p:spPr>
          <a:xfrm>
            <a:off x="129410" y="3514519"/>
            <a:ext cx="11642377" cy="2308324"/>
          </a:xfrm>
          <a:prstGeom prst="rect">
            <a:avLst/>
          </a:prstGeom>
        </p:spPr>
        <p:txBody>
          <a:bodyPr wrap="square">
            <a:spAutoFit/>
          </a:bodyPr>
          <a:lstStyle/>
          <a:p>
            <a:pPr marL="285750" indent="-285750" algn="just">
              <a:buFont typeface="Wingdings" panose="05000000000000000000" pitchFamily="2" charset="2"/>
              <a:buChar char="q"/>
            </a:pP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Alla </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CSR6</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con particolare riferimento a </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favorire la partecipazione al </a:t>
            </a:r>
            <a:r>
              <a:rPr lang="it-IT" b="1"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MdL</a:t>
            </a:r>
            <a:r>
              <a:rPr lang="it-IT"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(in particolare per i gruppi sottorappresentati), alla promozione dell’IFP post secondaria e la formazione sul lavoro, al miglioramento dei risultati nell’istruzione.</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Il PR agisce su tali target prioritariamente con gli OS a) e b) della Pr. 1 (interventi di politica attiva e di inserimento lavorativo di giovani e adulti altamente qualificati),  gli OS f) e g) della Pr. 2 (ITS Academy e laboratori di alta formazione), gli OS h), k) e l) della Pr. 3 (inclusione socio-lavorativa di soggetti svantaggiati, interventi di assistenza all’infanzia e per anziani, disabili, altri soggetti svantaggiati), gli OS a) e f) della Pr. 4 (politiche attive per i giovani, sviluppo della filiera formativa tecnologico-professionale, Piano </a:t>
            </a:r>
            <a:r>
              <a:rPr lang="it-IT"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Ri</a:t>
            </a: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-generazioni di alta formazione).</a:t>
            </a:r>
          </a:p>
        </p:txBody>
      </p:sp>
      <p:sp>
        <p:nvSpPr>
          <p:cNvPr id="3" name="CasellaDiTesto 2">
            <a:extLst>
              <a:ext uri="{FF2B5EF4-FFF2-40B4-BE49-F238E27FC236}">
                <a16:creationId xmlns:a16="http://schemas.microsoft.com/office/drawing/2014/main" id="{47378DD7-0BCB-D487-DCE1-C536FADBBCF4}"/>
              </a:ext>
            </a:extLst>
          </p:cNvPr>
          <p:cNvSpPr txBox="1"/>
          <p:nvPr/>
        </p:nvSpPr>
        <p:spPr>
          <a:xfrm>
            <a:off x="129411" y="2314190"/>
            <a:ext cx="11642378" cy="1200329"/>
          </a:xfrm>
          <a:prstGeom prst="rect">
            <a:avLst/>
          </a:prstGeom>
        </p:spPr>
        <p:txBody>
          <a:bodyPr wrap="square">
            <a:spAutoFit/>
          </a:bodyPr>
          <a:lstStyle>
            <a:defPPr>
              <a:defRPr lang="it-IT"/>
            </a:defPPr>
            <a:lvl1pPr marL="285750" indent="-285750" algn="just">
              <a:buFont typeface="Wingdings" panose="05000000000000000000" pitchFamily="2" charset="2"/>
              <a:buChar char="q"/>
              <a:defRPr>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defRPr>
            </a:lvl1pPr>
          </a:lstStyle>
          <a:p>
            <a:r>
              <a:rPr lang="it-IT" dirty="0"/>
              <a:t>Alla </a:t>
            </a:r>
            <a:r>
              <a:rPr lang="it-IT" b="1" dirty="0"/>
              <a:t>CSR4</a:t>
            </a:r>
            <a:r>
              <a:rPr lang="it-IT" dirty="0"/>
              <a:t>, con specifico riferimento al </a:t>
            </a:r>
            <a:r>
              <a:rPr lang="it-IT" b="1" dirty="0"/>
              <a:t>rafforzamento della capacità amministrativa</a:t>
            </a:r>
            <a:r>
              <a:rPr lang="it-IT" dirty="0"/>
              <a:t>. Il PR non ha, attualmente, attuato interventi di sviluppo della capacità amministrativa direttamente collegati agli investimenti previsti nei diversi OS. Sono state, ad ogni modo, svolte attività strettamente connesse al quadro attuativo del PR FSE+ (</a:t>
            </a:r>
            <a:r>
              <a:rPr lang="it-IT" dirty="0" err="1"/>
              <a:t>GdL</a:t>
            </a:r>
            <a:r>
              <a:rPr lang="it-IT" dirty="0"/>
              <a:t> per il rafforzamento </a:t>
            </a:r>
            <a:r>
              <a:rPr lang="it-IT" dirty="0" err="1"/>
              <a:t>amm.vo</a:t>
            </a:r>
            <a:r>
              <a:rPr lang="it-IT" dirty="0"/>
              <a:t>, riorganizzazione Direzioni regionali).</a:t>
            </a:r>
          </a:p>
        </p:txBody>
      </p:sp>
    </p:spTree>
    <p:extLst>
      <p:ext uri="{BB962C8B-B14F-4D97-AF65-F5344CB8AC3E}">
        <p14:creationId xmlns:p14="http://schemas.microsoft.com/office/powerpoint/2010/main" val="3722934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375598EE-8373-88EB-BC39-AC98632A6EAF}"/>
              </a:ext>
            </a:extLst>
          </p:cNvPr>
          <p:cNvSpPr txBox="1"/>
          <p:nvPr/>
        </p:nvSpPr>
        <p:spPr>
          <a:xfrm>
            <a:off x="2966484" y="1509823"/>
            <a:ext cx="5677786" cy="369332"/>
          </a:xfrm>
          <a:prstGeom prst="rect">
            <a:avLst/>
          </a:prstGeom>
          <a:noFill/>
        </p:spPr>
        <p:txBody>
          <a:bodyPr wrap="square" rtlCol="0">
            <a:spAutoFit/>
          </a:bodyPr>
          <a:lstStyle/>
          <a:p>
            <a:endParaRPr lang="it-IT" dirty="0"/>
          </a:p>
        </p:txBody>
      </p:sp>
      <p:sp>
        <p:nvSpPr>
          <p:cNvPr id="3" name="CasellaDiTesto 2">
            <a:extLst>
              <a:ext uri="{FF2B5EF4-FFF2-40B4-BE49-F238E27FC236}">
                <a16:creationId xmlns:a16="http://schemas.microsoft.com/office/drawing/2014/main" id="{431A2507-B067-2A88-E236-840563483ACC}"/>
              </a:ext>
            </a:extLst>
          </p:cNvPr>
          <p:cNvSpPr txBox="1"/>
          <p:nvPr/>
        </p:nvSpPr>
        <p:spPr>
          <a:xfrm>
            <a:off x="2243470" y="2971800"/>
            <a:ext cx="7464056" cy="646331"/>
          </a:xfrm>
          <a:prstGeom prst="rect">
            <a:avLst/>
          </a:prstGeom>
          <a:noFill/>
        </p:spPr>
        <p:txBody>
          <a:bodyPr wrap="square" rtlCol="0">
            <a:spAutoFit/>
          </a:bodyPr>
          <a:lstStyle/>
          <a:p>
            <a:pPr algn="ctr"/>
            <a:r>
              <a:rPr lang="it-IT" sz="3600" b="1" dirty="0">
                <a:solidFill>
                  <a:schemeClr val="bg1"/>
                </a:solidFill>
                <a:latin typeface="Gill Sans MT" panose="020B0502020104020203" pitchFamily="34" charset="0"/>
              </a:rPr>
              <a:t>Grazie per l’attenzione!</a:t>
            </a:r>
            <a:endParaRPr lang="it-IT" sz="3200" b="1" dirty="0">
              <a:solidFill>
                <a:schemeClr val="bg1"/>
              </a:solidFill>
              <a:latin typeface="Gill Sans MT" panose="020B0502020104020203" pitchFamily="34" charset="0"/>
            </a:endParaRPr>
          </a:p>
        </p:txBody>
      </p:sp>
    </p:spTree>
    <p:extLst>
      <p:ext uri="{BB962C8B-B14F-4D97-AF65-F5344CB8AC3E}">
        <p14:creationId xmlns:p14="http://schemas.microsoft.com/office/powerpoint/2010/main" val="9717857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TotalTime>
  <Words>824</Words>
  <Application>Microsoft Office PowerPoint</Application>
  <PresentationFormat>Widescreen</PresentationFormat>
  <Paragraphs>71</Paragraphs>
  <Slides>5</Slides>
  <Notes>0</Notes>
  <HiddenSlides>0</HiddenSlides>
  <MMClips>0</MMClips>
  <ScaleCrop>false</ScaleCrop>
  <HeadingPairs>
    <vt:vector size="6" baseType="variant">
      <vt:variant>
        <vt:lpstr>Caratteri utilizzati</vt:lpstr>
      </vt:variant>
      <vt:variant>
        <vt:i4>7</vt:i4>
      </vt:variant>
      <vt:variant>
        <vt:lpstr>Tema</vt:lpstr>
      </vt:variant>
      <vt:variant>
        <vt:i4>4</vt:i4>
      </vt:variant>
      <vt:variant>
        <vt:lpstr>Titoli diapositive</vt:lpstr>
      </vt:variant>
      <vt:variant>
        <vt:i4>5</vt:i4>
      </vt:variant>
    </vt:vector>
  </HeadingPairs>
  <TitlesOfParts>
    <vt:vector size="16" baseType="lpstr">
      <vt:lpstr>Arial</vt:lpstr>
      <vt:lpstr>Calibri</vt:lpstr>
      <vt:lpstr>Calibri Light</vt:lpstr>
      <vt:lpstr>EYInterstate Regular</vt:lpstr>
      <vt:lpstr>Gill Sans MT</vt:lpstr>
      <vt:lpstr>Times New Roman</vt:lpstr>
      <vt:lpstr>Wingdings</vt:lpstr>
      <vt:lpstr>Office Theme</vt:lpstr>
      <vt:lpstr>2_Custom Design</vt:lpstr>
      <vt:lpstr>Custom Design</vt:lpstr>
      <vt:lpstr>1_Custom Design</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GV14QPST5PSZ1</cp:lastModifiedBy>
  <cp:revision>29</cp:revision>
  <dcterms:created xsi:type="dcterms:W3CDTF">2023-06-16T14:25:36Z</dcterms:created>
  <dcterms:modified xsi:type="dcterms:W3CDTF">2025-12-16T14:25:17Z</dcterms:modified>
</cp:coreProperties>
</file>